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7"/>
  </p:notesMasterIdLst>
  <p:sldIdLst>
    <p:sldId id="513" r:id="rId2"/>
    <p:sldId id="1072" r:id="rId3"/>
    <p:sldId id="1073" r:id="rId4"/>
    <p:sldId id="1074" r:id="rId5"/>
    <p:sldId id="1053" r:id="rId6"/>
    <p:sldId id="763" r:id="rId7"/>
    <p:sldId id="1055" r:id="rId8"/>
    <p:sldId id="1056" r:id="rId9"/>
    <p:sldId id="1057" r:id="rId10"/>
    <p:sldId id="876" r:id="rId11"/>
    <p:sldId id="1058" r:id="rId12"/>
    <p:sldId id="759" r:id="rId13"/>
    <p:sldId id="788" r:id="rId14"/>
    <p:sldId id="790" r:id="rId15"/>
    <p:sldId id="927" r:id="rId16"/>
    <p:sldId id="886" r:id="rId17"/>
    <p:sldId id="792" r:id="rId18"/>
    <p:sldId id="881" r:id="rId19"/>
    <p:sldId id="930" r:id="rId20"/>
    <p:sldId id="795" r:id="rId21"/>
    <p:sldId id="812" r:id="rId22"/>
    <p:sldId id="960" r:id="rId23"/>
    <p:sldId id="1067" r:id="rId24"/>
    <p:sldId id="1068" r:id="rId25"/>
    <p:sldId id="808" r:id="rId26"/>
    <p:sldId id="961" r:id="rId27"/>
    <p:sldId id="932" r:id="rId28"/>
    <p:sldId id="1069" r:id="rId29"/>
    <p:sldId id="1070" r:id="rId30"/>
    <p:sldId id="771" r:id="rId31"/>
    <p:sldId id="865" r:id="rId32"/>
    <p:sldId id="934" r:id="rId33"/>
    <p:sldId id="1071" r:id="rId34"/>
    <p:sldId id="935" r:id="rId35"/>
    <p:sldId id="964" r:id="rId36"/>
    <p:sldId id="936" r:id="rId37"/>
    <p:sldId id="937" r:id="rId38"/>
    <p:sldId id="1066" r:id="rId39"/>
    <p:sldId id="939" r:id="rId40"/>
    <p:sldId id="940" r:id="rId41"/>
    <p:sldId id="941" r:id="rId42"/>
    <p:sldId id="946" r:id="rId43"/>
    <p:sldId id="958" r:id="rId44"/>
    <p:sldId id="874" r:id="rId45"/>
    <p:sldId id="291" r:id="rId46"/>
  </p:sldIdLst>
  <p:sldSz cx="9144000" cy="5143500" type="screen16x9"/>
  <p:notesSz cx="6858000" cy="9144000"/>
  <p:custDataLst>
    <p:tags r:id="rId4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69" autoAdjust="0"/>
    <p:restoredTop sz="86211" autoAdjust="0"/>
  </p:normalViewPr>
  <p:slideViewPr>
    <p:cSldViewPr snapToGrid="0" showGuides="1">
      <p:cViewPr varScale="1">
        <p:scale>
          <a:sx n="85" d="100"/>
          <a:sy n="85" d="100"/>
        </p:scale>
        <p:origin x="564" y="102"/>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12/14/2019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360703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70627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405093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823893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89971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15.4.8 – Lab – Observe DNS Resolution</a:t>
            </a:r>
          </a:p>
          <a:p>
            <a:pPr>
              <a:lnSpc>
                <a:spcPct val="80000"/>
              </a:lnSpc>
              <a:buFontTx/>
              <a:buNone/>
            </a:pPr>
            <a:r>
              <a:rPr lang="en-US" dirty="0">
                <a:latin typeface="Arial" charset="0"/>
              </a:rPr>
              <a:t>15.4.9 – Check Your Understanding – IP Addressing Services</a:t>
            </a:r>
            <a:endParaRPr lang="en-US" dirty="0"/>
          </a:p>
        </p:txBody>
      </p:sp>
    </p:spTree>
    <p:extLst>
      <p:ext uri="{BB962C8B-B14F-4D97-AF65-F5344CB8AC3E}">
        <p14:creationId xmlns:p14="http://schemas.microsoft.com/office/powerpoint/2010/main" val="195928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128905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a:p>
            <a:pPr>
              <a:lnSpc>
                <a:spcPct val="80000"/>
              </a:lnSpc>
              <a:buFontTx/>
              <a:buNone/>
            </a:pPr>
            <a:r>
              <a:rPr lang="en-US" dirty="0">
                <a:latin typeface="Arial" charset="0"/>
              </a:rPr>
              <a:t>15.6.1 – What did I learn in this module?</a:t>
            </a:r>
          </a:p>
          <a:p>
            <a:pPr>
              <a:lnSpc>
                <a:spcPct val="80000"/>
              </a:lnSpc>
              <a:buFontTx/>
              <a:buNone/>
            </a:pPr>
            <a:r>
              <a:rPr lang="en-US" dirty="0">
                <a:latin typeface="Arial" charset="0"/>
              </a:rPr>
              <a:t>15.6.2 – Module Quiz – Application Layer</a:t>
            </a:r>
          </a:p>
        </p:txBody>
      </p:sp>
    </p:spTree>
    <p:extLst>
      <p:ext uri="{BB962C8B-B14F-4D97-AF65-F5344CB8AC3E}">
        <p14:creationId xmlns:p14="http://schemas.microsoft.com/office/powerpoint/2010/main" val="1476824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44</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15 – Application Layer</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11</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5.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8.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9.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12.tiff"/><Relationship Id="rId4" Type="http://schemas.openxmlformats.org/officeDocument/2006/relationships/image" Target="../media/image11.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3.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4.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6.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17.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18.tif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22.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23.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24.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25.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26.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27.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15: Application Layer</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662" y="301986"/>
            <a:ext cx="1751797" cy="534298"/>
          </a:xfrm>
          <a:prstGeom prst="rect">
            <a:avLst/>
          </a:prstGeom>
        </p:spPr>
      </p:pic>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15: Application Layer</a:t>
            </a:r>
            <a:br>
              <a:rPr lang="en-US" dirty="0">
                <a:solidFill>
                  <a:schemeClr val="accent5">
                    <a:lumMod val="40000"/>
                    <a:lumOff val="60000"/>
                  </a:schemeClr>
                </a:solidFill>
              </a:rPr>
            </a:br>
            <a:endParaRPr lang="en-US" dirty="0">
              <a:solidFill>
                <a:schemeClr val="accent5">
                  <a:lumMod val="40000"/>
                  <a:lumOff val="60000"/>
                </a:schemeClr>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662" y="301986"/>
            <a:ext cx="1751797" cy="534298"/>
          </a:xfrm>
          <a:prstGeom prst="rect">
            <a:avLst/>
          </a:prstGeom>
        </p:spPr>
      </p:pic>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710714"/>
            <a:ext cx="9006840" cy="757552"/>
          </a:xfrm>
        </p:spPr>
        <p:txBody>
          <a:bodyPr/>
          <a:lstStyle/>
          <a:p>
            <a:pPr marL="474662" lvl="1" indent="-285750"/>
            <a:r>
              <a:rPr lang="en-US" b="1" dirty="0"/>
              <a:t>Module Title</a:t>
            </a:r>
            <a:r>
              <a:rPr lang="en-US" dirty="0"/>
              <a:t>: Application Layer</a:t>
            </a:r>
          </a:p>
          <a:p>
            <a:pPr marL="474662" lvl="1" indent="-285750"/>
            <a:r>
              <a:rPr lang="en-US" b="1" dirty="0"/>
              <a:t>Module Objective</a:t>
            </a:r>
            <a:r>
              <a:rPr lang="en-US" dirty="0"/>
              <a:t>: Explain the operation of application layer protocols in providing support to end-user applications.</a:t>
            </a: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2908828119"/>
              </p:ext>
            </p:extLst>
          </p:nvPr>
        </p:nvGraphicFramePr>
        <p:xfrm>
          <a:off x="645953" y="1705524"/>
          <a:ext cx="7961152" cy="2614805"/>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val="1523797708"/>
                    </a:ext>
                  </a:extLst>
                </a:gridCol>
                <a:gridCol w="4764323">
                  <a:extLst>
                    <a:ext uri="{9D8B030D-6E8A-4147-A177-3AD203B41FA5}">
                      <a16:colId xmlns:a16="http://schemas.microsoft.com/office/drawing/2014/main" val="2750207184"/>
                    </a:ext>
                  </a:extLst>
                </a:gridCol>
              </a:tblGrid>
              <a:tr h="324813">
                <a:tc>
                  <a:txBody>
                    <a:bodyPr/>
                    <a:lstStyle/>
                    <a:p>
                      <a:pPr marL="0" marR="0">
                        <a:lnSpc>
                          <a:spcPct val="107000"/>
                        </a:lnSpc>
                        <a:spcBef>
                          <a:spcPts val="0"/>
                        </a:spcBef>
                        <a:spcAft>
                          <a:spcPts val="0"/>
                        </a:spcAft>
                      </a:pPr>
                      <a:r>
                        <a:rPr lang="en-US" sz="1100" dirty="0">
                          <a:effectLst/>
                        </a:rPr>
                        <a:t>Topic Title</a:t>
                      </a:r>
                    </a:p>
                  </a:txBody>
                  <a:tcPr marL="68580" marR="68580" marT="0" marB="0" anchor="ctr"/>
                </a:tc>
                <a:tc>
                  <a:txBody>
                    <a:bodyPr/>
                    <a:lstStyle/>
                    <a:p>
                      <a:pPr marL="0" marR="0">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061904"/>
                  </a:ext>
                </a:extLst>
              </a:tr>
              <a:tr h="699345">
                <a:tc>
                  <a:txBody>
                    <a:bodyPr/>
                    <a:lstStyle/>
                    <a:p>
                      <a:pPr fontAlgn="ctr"/>
                      <a:r>
                        <a:rPr lang="en-US" sz="1100" b="1" dirty="0">
                          <a:effectLst/>
                        </a:rPr>
                        <a:t>Application, Presentation, and Session</a:t>
                      </a:r>
                      <a:endParaRPr lang="en-US" sz="1100" b="0" dirty="0">
                        <a:effectLst/>
                      </a:endParaRPr>
                    </a:p>
                  </a:txBody>
                  <a:tcPr marL="47625" marR="47625" marT="47625" marB="47625" anchor="ctr"/>
                </a:tc>
                <a:tc>
                  <a:txBody>
                    <a:bodyPr/>
                    <a:lstStyle/>
                    <a:p>
                      <a:pPr fontAlgn="ctr"/>
                      <a:r>
                        <a:rPr lang="en-US" sz="1100" b="0" dirty="0">
                          <a:effectLst/>
                        </a:rPr>
                        <a:t>Explain how the functions of the application layer, presentation layer, and session layer work together to provide network services to end user applications.</a:t>
                      </a:r>
                    </a:p>
                  </a:txBody>
                  <a:tcPr marL="47625" marR="47625" marT="47625" marB="47625" anchor="ctr"/>
                </a:tc>
                <a:extLst>
                  <a:ext uri="{0D108BD9-81ED-4DB2-BD59-A6C34878D82A}">
                    <a16:rowId xmlns:a16="http://schemas.microsoft.com/office/drawing/2014/main" val="1646858405"/>
                  </a:ext>
                </a:extLst>
              </a:tr>
              <a:tr h="503350">
                <a:tc>
                  <a:txBody>
                    <a:bodyPr/>
                    <a:lstStyle/>
                    <a:p>
                      <a:pPr fontAlgn="ctr"/>
                      <a:r>
                        <a:rPr lang="en-US" sz="1100" b="1" dirty="0">
                          <a:effectLst/>
                        </a:rPr>
                        <a:t>Peer-to-Peer</a:t>
                      </a:r>
                      <a:endParaRPr lang="en-US" sz="1100" b="0" dirty="0">
                        <a:effectLst/>
                      </a:endParaRPr>
                    </a:p>
                  </a:txBody>
                  <a:tcPr marL="47625" marR="47625" marT="47625" marB="47625" anchor="ctr"/>
                </a:tc>
                <a:tc>
                  <a:txBody>
                    <a:bodyPr/>
                    <a:lstStyle/>
                    <a:p>
                      <a:pPr fontAlgn="ctr"/>
                      <a:r>
                        <a:rPr lang="en-US" sz="1100" b="0" dirty="0">
                          <a:effectLst/>
                        </a:rPr>
                        <a:t>Explain how end user applications operate in a peer-to-peer network.</a:t>
                      </a:r>
                    </a:p>
                  </a:txBody>
                  <a:tcPr marL="47625" marR="47625" marT="47625" marB="47625" anchor="ctr"/>
                </a:tc>
                <a:extLst>
                  <a:ext uri="{0D108BD9-81ED-4DB2-BD59-A6C34878D82A}">
                    <a16:rowId xmlns:a16="http://schemas.microsoft.com/office/drawing/2014/main" val="3216917477"/>
                  </a:ext>
                </a:extLst>
              </a:tr>
              <a:tr h="389971">
                <a:tc>
                  <a:txBody>
                    <a:bodyPr/>
                    <a:lstStyle/>
                    <a:p>
                      <a:pPr fontAlgn="ctr"/>
                      <a:r>
                        <a:rPr lang="en-US" sz="1100" b="1" dirty="0">
                          <a:effectLst/>
                        </a:rPr>
                        <a:t>Web and Email Protocols</a:t>
                      </a:r>
                      <a:endParaRPr lang="en-US" sz="1100" b="0" dirty="0">
                        <a:effectLst/>
                      </a:endParaRPr>
                    </a:p>
                  </a:txBody>
                  <a:tcPr marL="47625" marR="47625" marT="47625" marB="47625" anchor="ctr"/>
                </a:tc>
                <a:tc>
                  <a:txBody>
                    <a:bodyPr/>
                    <a:lstStyle/>
                    <a:p>
                      <a:pPr fontAlgn="ctr"/>
                      <a:r>
                        <a:rPr lang="en-US" sz="1100" b="0" dirty="0">
                          <a:effectLst/>
                        </a:rPr>
                        <a:t>Explain how web and email protocols operate.</a:t>
                      </a:r>
                    </a:p>
                  </a:txBody>
                  <a:tcPr marL="47625" marR="47625" marT="47625" marB="47625" anchor="ctr"/>
                </a:tc>
                <a:extLst>
                  <a:ext uri="{0D108BD9-81ED-4DB2-BD59-A6C34878D82A}">
                    <a16:rowId xmlns:a16="http://schemas.microsoft.com/office/drawing/2014/main" val="223668542"/>
                  </a:ext>
                </a:extLst>
              </a:tr>
              <a:tr h="307355">
                <a:tc>
                  <a:txBody>
                    <a:bodyPr/>
                    <a:lstStyle/>
                    <a:p>
                      <a:pPr fontAlgn="ctr"/>
                      <a:r>
                        <a:rPr lang="en-US" sz="1100" b="1" dirty="0">
                          <a:effectLst/>
                        </a:rPr>
                        <a:t>IP Addressing Services</a:t>
                      </a:r>
                      <a:endParaRPr lang="en-US" sz="1100" b="0" dirty="0">
                        <a:effectLst/>
                      </a:endParaRPr>
                    </a:p>
                  </a:txBody>
                  <a:tcPr marL="47625" marR="47625" marT="47625" marB="47625" anchor="ctr"/>
                </a:tc>
                <a:tc>
                  <a:txBody>
                    <a:bodyPr/>
                    <a:lstStyle/>
                    <a:p>
                      <a:pPr fontAlgn="ctr"/>
                      <a:r>
                        <a:rPr lang="en-US" sz="1100" b="0" dirty="0">
                          <a:effectLst/>
                        </a:rPr>
                        <a:t>Explain how DNS and DHCP operate.</a:t>
                      </a:r>
                    </a:p>
                  </a:txBody>
                  <a:tcPr marL="47625" marR="47625" marT="47625" marB="47625" anchor="ctr"/>
                </a:tc>
                <a:extLst>
                  <a:ext uri="{0D108BD9-81ED-4DB2-BD59-A6C34878D82A}">
                    <a16:rowId xmlns:a16="http://schemas.microsoft.com/office/drawing/2014/main" val="1435904258"/>
                  </a:ext>
                </a:extLst>
              </a:tr>
              <a:tr h="389971">
                <a:tc>
                  <a:txBody>
                    <a:bodyPr/>
                    <a:lstStyle/>
                    <a:p>
                      <a:pPr fontAlgn="ctr"/>
                      <a:r>
                        <a:rPr lang="en-US" sz="1100" b="1" dirty="0">
                          <a:effectLst/>
                        </a:rPr>
                        <a:t>File Sharing Services</a:t>
                      </a:r>
                      <a:endParaRPr lang="en-US" sz="1100" b="0" dirty="0">
                        <a:effectLst/>
                      </a:endParaRPr>
                    </a:p>
                  </a:txBody>
                  <a:tcPr marL="47625" marR="47625" marT="47625" marB="47625" anchor="ctr"/>
                </a:tc>
                <a:tc>
                  <a:txBody>
                    <a:bodyPr/>
                    <a:lstStyle/>
                    <a:p>
                      <a:pPr fontAlgn="ctr"/>
                      <a:r>
                        <a:rPr lang="en-US" sz="1100" b="0" dirty="0">
                          <a:effectLst/>
                        </a:rPr>
                        <a:t>Explain how file transfer protocols operate.</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r>
              <a:rPr lang="en-US" dirty="0">
                <a:solidFill>
                  <a:schemeClr val="accent5">
                    <a:lumMod val="40000"/>
                    <a:lumOff val="60000"/>
                  </a:schemeClr>
                </a:solidFill>
              </a:rPr>
              <a:t>15.1 Application, Presentation, and Session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r>
              <a:rPr lang="en-US" altLang="en-US" dirty="0"/>
              <a:t/>
            </a:r>
            <a:br>
              <a:rPr lang="en-US" altLang="en-US" dirty="0"/>
            </a:br>
            <a:r>
              <a:rPr lang="en-US" altLang="en-US" dirty="0"/>
              <a:t>Application Layer</a:t>
            </a:r>
          </a:p>
        </p:txBody>
      </p:sp>
      <p:sp>
        <p:nvSpPr>
          <p:cNvPr id="8195" name="Rectangle 6"/>
          <p:cNvSpPr>
            <a:spLocks noGrp="1" noChangeArrowheads="1"/>
          </p:cNvSpPr>
          <p:nvPr>
            <p:ph idx="1"/>
          </p:nvPr>
        </p:nvSpPr>
        <p:spPr>
          <a:xfrm>
            <a:off x="144065" y="888396"/>
            <a:ext cx="3950857" cy="3284359"/>
          </a:xfrm>
        </p:spPr>
        <p:txBody>
          <a:bodyPr/>
          <a:lstStyle/>
          <a:p>
            <a:pPr>
              <a:buFont typeface="Arial" panose="020B0604020202020204" pitchFamily="34" charset="0"/>
              <a:buChar char="•"/>
            </a:pPr>
            <a:r>
              <a:rPr lang="en-US" dirty="0"/>
              <a:t>The upper three layers of the OSI model (application, presentation, and session) define functions of the TCP/IP application layer.</a:t>
            </a:r>
          </a:p>
          <a:p>
            <a:pPr>
              <a:buFont typeface="Arial" panose="020B0604020202020204" pitchFamily="34" charset="0"/>
              <a:buChar char="•"/>
            </a:pPr>
            <a:r>
              <a:rPr lang="en-US" dirty="0"/>
              <a:t>The application layer provides the interface between the applications used to communicate, and the underlying network over which messages are transmitted.</a:t>
            </a:r>
          </a:p>
          <a:p>
            <a:pPr>
              <a:buFont typeface="Arial" panose="020B0604020202020204" pitchFamily="34" charset="0"/>
              <a:buChar char="•"/>
            </a:pPr>
            <a:r>
              <a:rPr lang="en-US" dirty="0"/>
              <a:t>Some of the most widely known application layer protocols include HTTP, FTP, TFTP, IMAP and DNS.</a:t>
            </a:r>
            <a:endParaRPr lang="en-US" altLang="ja-JP" dirty="0"/>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r>
              <a:rPr lang="en-US" altLang="en-US" dirty="0"/>
              <a:t/>
            </a:r>
            <a:br>
              <a:rPr lang="en-US" altLang="en-US" dirty="0"/>
            </a:br>
            <a:r>
              <a:rPr lang="en-US" altLang="en-US" dirty="0"/>
              <a:t>Presentation and Session Layer</a:t>
            </a:r>
          </a:p>
        </p:txBody>
      </p:sp>
      <p:sp>
        <p:nvSpPr>
          <p:cNvPr id="8195" name="Rectangle 6"/>
          <p:cNvSpPr>
            <a:spLocks noGrp="1" noChangeArrowheads="1"/>
          </p:cNvSpPr>
          <p:nvPr>
            <p:ph idx="1"/>
          </p:nvPr>
        </p:nvSpPr>
        <p:spPr>
          <a:xfrm>
            <a:off x="145356" y="798944"/>
            <a:ext cx="4317532" cy="3806612"/>
          </a:xfrm>
        </p:spPr>
        <p:txBody>
          <a:bodyPr/>
          <a:lstStyle/>
          <a:p>
            <a:pPr marL="0" indent="0">
              <a:buNone/>
            </a:pPr>
            <a:r>
              <a:rPr lang="en-US" sz="1400" dirty="0"/>
              <a:t>The presentation layer has three primary functions:</a:t>
            </a:r>
          </a:p>
          <a:p>
            <a:pPr lvl="2">
              <a:buFont typeface="Arial" panose="020B0604020202020204" pitchFamily="34" charset="0"/>
              <a:buChar char="•"/>
            </a:pPr>
            <a:r>
              <a:rPr lang="en-US" sz="1400" dirty="0"/>
              <a:t>Formatting, or presenting, data at the source device into a compatible format for receipt by the destination device</a:t>
            </a:r>
          </a:p>
          <a:p>
            <a:pPr lvl="2">
              <a:buFont typeface="Arial" panose="020B0604020202020204" pitchFamily="34" charset="0"/>
              <a:buChar char="•"/>
            </a:pPr>
            <a:r>
              <a:rPr lang="en-US" sz="1400" dirty="0"/>
              <a:t>Compressing data in a way that can be decompressed by the destination device</a:t>
            </a:r>
          </a:p>
          <a:p>
            <a:pPr lvl="2">
              <a:buFont typeface="Arial" panose="020B0604020202020204" pitchFamily="34" charset="0"/>
              <a:buChar char="•"/>
            </a:pPr>
            <a:r>
              <a:rPr lang="en-US" sz="1400" dirty="0"/>
              <a:t>Encrypting data for transmission and decrypting data upon receipt</a:t>
            </a:r>
          </a:p>
          <a:p>
            <a:pPr marL="0" indent="0">
              <a:buNone/>
            </a:pPr>
            <a:r>
              <a:rPr lang="en-US" sz="1400" dirty="0"/>
              <a:t>The session layer functions:</a:t>
            </a:r>
          </a:p>
          <a:p>
            <a:pPr lvl="3">
              <a:buFont typeface="Arial" panose="020B0604020202020204" pitchFamily="34" charset="0"/>
              <a:buChar char="•"/>
            </a:pPr>
            <a:r>
              <a:rPr lang="en-US" sz="1400" dirty="0"/>
              <a:t>It creates and maintains dialogs between source and destination applications. </a:t>
            </a:r>
          </a:p>
          <a:p>
            <a:pPr lvl="3">
              <a:buFont typeface="Arial" panose="020B0604020202020204" pitchFamily="34" charset="0"/>
              <a:buChar char="•"/>
            </a:pPr>
            <a:r>
              <a:rPr lang="en-US" sz="1400" dirty="0"/>
              <a:t>It handles the exchange of information to initiate dialogs, keep them active, and to restart sessions that are disrupted or idle for a long period of time.</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r>
              <a:rPr lang="en-US" altLang="en-US" dirty="0"/>
              <a:t/>
            </a:r>
            <a:br>
              <a:rPr lang="en-US" altLang="en-US" dirty="0"/>
            </a:br>
            <a:r>
              <a:rPr lang="en-US" altLang="en-US" dirty="0"/>
              <a:t>TCP/IP Application Layer Protocols</a:t>
            </a:r>
          </a:p>
        </p:txBody>
      </p:sp>
      <p:sp>
        <p:nvSpPr>
          <p:cNvPr id="8195" name="Rectangle 6"/>
          <p:cNvSpPr>
            <a:spLocks noGrp="1" noChangeArrowheads="1"/>
          </p:cNvSpPr>
          <p:nvPr>
            <p:ph idx="1"/>
          </p:nvPr>
        </p:nvSpPr>
        <p:spPr>
          <a:xfrm>
            <a:off x="145357" y="925513"/>
            <a:ext cx="8483488" cy="1791929"/>
          </a:xfrm>
        </p:spPr>
        <p:txBody>
          <a:bodyPr/>
          <a:lstStyle/>
          <a:p>
            <a:pPr>
              <a:spcAft>
                <a:spcPts val="100"/>
              </a:spcAft>
              <a:buFont typeface="Arial" panose="020B0604020202020204" pitchFamily="34" charset="0"/>
              <a:buChar char="•"/>
            </a:pPr>
            <a:r>
              <a:rPr lang="en-US" dirty="0"/>
              <a:t>The TCP/IP application protocols specify the format and control information necessary for many common internet communication functions.</a:t>
            </a:r>
          </a:p>
          <a:p>
            <a:pPr>
              <a:spcAft>
                <a:spcPts val="100"/>
              </a:spcAft>
              <a:buFont typeface="Arial" panose="020B0604020202020204" pitchFamily="34" charset="0"/>
              <a:buChar char="•"/>
            </a:pPr>
            <a:r>
              <a:rPr lang="en-US" dirty="0"/>
              <a:t>Application layer protocols are used by both the source and destination devices during a communication session. </a:t>
            </a:r>
          </a:p>
          <a:p>
            <a:pPr>
              <a:spcAft>
                <a:spcPts val="100"/>
              </a:spcAft>
              <a:buFont typeface="Arial" panose="020B0604020202020204" pitchFamily="34" charset="0"/>
              <a:buChar char="•"/>
            </a:pPr>
            <a:r>
              <a:rPr lang="en-US" dirty="0"/>
              <a:t>For the communications to be successful, the application layer protocols that are implemented on the source and destination host must be compatible.</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a:noFill/>
        </p:spPr>
        <p:txBody>
          <a:bodyPr wrap="square" rtlCol="0">
            <a:spAutoFit/>
          </a:bodyPr>
          <a:lstStyle/>
          <a:p>
            <a:r>
              <a:rPr lang="en-US" sz="1400" b="1" dirty="0"/>
              <a:t>Name System</a:t>
            </a:r>
            <a:endParaRPr lang="en-US" sz="1400" dirty="0"/>
          </a:p>
          <a:p>
            <a:r>
              <a:rPr lang="en-US" sz="1400" b="1" dirty="0"/>
              <a:t>DNS - Domain Name System (or Service)</a:t>
            </a:r>
            <a:endParaRPr lang="en-US" sz="1400" dirty="0"/>
          </a:p>
          <a:p>
            <a:pPr marL="285750" indent="-285750">
              <a:buFont typeface="Arial" panose="020B0604020202020204" pitchFamily="34" charset="0"/>
              <a:buChar char="•"/>
            </a:pPr>
            <a:r>
              <a:rPr lang="en-US" sz="1400" dirty="0"/>
              <a:t>TCP, UDP client 53</a:t>
            </a:r>
          </a:p>
          <a:p>
            <a:pPr marL="285750" indent="-285750">
              <a:buFont typeface="Arial" panose="020B0604020202020204" pitchFamily="34" charset="0"/>
              <a:buChar char="•"/>
            </a:pPr>
            <a:r>
              <a:rPr lang="en-US" sz="1400" dirty="0"/>
              <a:t>Translates domain names, such as cisco.com, into IP addresses.</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1762021"/>
          </a:xfrm>
          <a:prstGeom prst="rect">
            <a:avLst/>
          </a:prstGeom>
          <a:noFill/>
        </p:spPr>
        <p:txBody>
          <a:bodyPr wrap="square" rtlCol="0">
            <a:spAutoFit/>
          </a:bodyPr>
          <a:lstStyle/>
          <a:p>
            <a:r>
              <a:rPr lang="en-US" sz="1400" b="1" dirty="0"/>
              <a:t>Host Config</a:t>
            </a:r>
            <a:endParaRPr lang="en-US" sz="1400" dirty="0"/>
          </a:p>
          <a:p>
            <a:r>
              <a:rPr lang="en-US" sz="1400" b="1" dirty="0"/>
              <a:t>DHCP - Dynamic Host Configuration Protocol</a:t>
            </a:r>
            <a:endParaRPr lang="en-US" sz="1400" dirty="0"/>
          </a:p>
          <a:p>
            <a:pPr marL="285750" indent="-285750">
              <a:buFont typeface="Arial" panose="020B0604020202020204" pitchFamily="34" charset="0"/>
              <a:buChar char="•"/>
            </a:pPr>
            <a:r>
              <a:rPr lang="en-US" sz="1400" dirty="0"/>
              <a:t>UDP client 68, server 67</a:t>
            </a:r>
          </a:p>
          <a:p>
            <a:pPr marL="285750" indent="-285750">
              <a:buFont typeface="Arial" panose="020B0604020202020204" pitchFamily="34" charset="0"/>
              <a:buChar char="•"/>
            </a:pPr>
            <a:r>
              <a:rPr lang="en-US" sz="1400" dirty="0"/>
              <a:t>Dynamically assigns IP addresses to be re-used when no longer needed</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a:noFill/>
        </p:spPr>
        <p:txBody>
          <a:bodyPr wrap="square" rtlCol="0">
            <a:spAutoFit/>
          </a:bodyPr>
          <a:lstStyle/>
          <a:p>
            <a:r>
              <a:rPr lang="en-US" sz="1400" b="1" dirty="0"/>
              <a:t>Web</a:t>
            </a:r>
            <a:endParaRPr lang="en-US" sz="1400" dirty="0"/>
          </a:p>
          <a:p>
            <a:r>
              <a:rPr lang="en-US" sz="1400" b="1" dirty="0"/>
              <a:t>HTTP - Hypertext Transfer Protocol</a:t>
            </a:r>
            <a:endParaRPr lang="en-US" sz="1400" dirty="0"/>
          </a:p>
          <a:p>
            <a:pPr marL="285750" indent="-285750">
              <a:buFont typeface="Arial" panose="020B0604020202020204" pitchFamily="34" charset="0"/>
              <a:buChar char="•"/>
            </a:pPr>
            <a:r>
              <a:rPr lang="en-US" sz="1400" dirty="0"/>
              <a:t>TCP 80, 8080</a:t>
            </a:r>
          </a:p>
          <a:p>
            <a:pPr marL="285750" indent="-285750">
              <a:buFont typeface="Arial" panose="020B0604020202020204" pitchFamily="34" charset="0"/>
              <a:buChar char="•"/>
            </a:pPr>
            <a:r>
              <a:rPr lang="en-US" sz="1400" dirty="0"/>
              <a:t>A set of rules for exchanging text, graphic images, sound, video, and other multimedia files on the World Wide Web</a:t>
            </a:r>
          </a:p>
          <a:p>
            <a:endParaRPr lang="en-US" sz="1050" dirty="0"/>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15.2 Peer-to-Peer</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r>
              <a:rPr lang="en-US" altLang="en-US" dirty="0"/>
              <a:t/>
            </a:r>
            <a:br>
              <a:rPr lang="en-US" altLang="en-US" dirty="0"/>
            </a:br>
            <a:r>
              <a:rPr lang="en-US" altLang="en-US" dirty="0"/>
              <a:t>Client-Server Model</a:t>
            </a:r>
          </a:p>
        </p:txBody>
      </p:sp>
      <p:sp>
        <p:nvSpPr>
          <p:cNvPr id="8195" name="Rectangle 6"/>
          <p:cNvSpPr>
            <a:spLocks noGrp="1" noChangeArrowheads="1"/>
          </p:cNvSpPr>
          <p:nvPr>
            <p:ph idx="1"/>
          </p:nvPr>
        </p:nvSpPr>
        <p:spPr>
          <a:xfrm>
            <a:off x="522435" y="798944"/>
            <a:ext cx="7938985" cy="1532132"/>
          </a:xfrm>
        </p:spPr>
        <p:txBody>
          <a:bodyPr/>
          <a:lstStyle/>
          <a:p>
            <a:pPr>
              <a:buFont typeface="Arial" panose="020B0604020202020204" pitchFamily="34" charset="0"/>
              <a:buChar char="•"/>
            </a:pPr>
            <a:r>
              <a:rPr lang="en-US" dirty="0"/>
              <a:t>Client and server processes are considered to be in the application layer.</a:t>
            </a:r>
          </a:p>
          <a:p>
            <a:pPr>
              <a:buFont typeface="Arial" panose="020B0604020202020204" pitchFamily="34" charset="0"/>
              <a:buChar char="•"/>
            </a:pPr>
            <a:r>
              <a:rPr lang="en-US" dirty="0"/>
              <a:t>In the client/server model, the device requesting the information is called a client and the device responding to the request is called a server.</a:t>
            </a:r>
          </a:p>
          <a:p>
            <a:pPr>
              <a:buFont typeface="Arial" panose="020B0604020202020204" pitchFamily="34" charset="0"/>
              <a:buChar char="•"/>
            </a:pPr>
            <a:r>
              <a:rPr lang="en-US" dirty="0"/>
              <a:t>Application layer protocols describe the format of the requests and responses between clients and servers.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r>
              <a:rPr lang="en-US" altLang="en-US" dirty="0"/>
              <a:t/>
            </a:r>
            <a:br>
              <a:rPr lang="en-US" altLang="en-US" dirty="0"/>
            </a:br>
            <a:r>
              <a:rPr lang="en-US" altLang="en-US" dirty="0"/>
              <a:t>Peer-to-Peer Networks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a:spcAft>
                <a:spcPts val="100"/>
              </a:spcAft>
              <a:buFont typeface="Arial" panose="020B0604020202020204" pitchFamily="34" charset="0"/>
              <a:buChar char="•"/>
            </a:pPr>
            <a:r>
              <a:rPr lang="en-US" dirty="0"/>
              <a:t>In a peer-to-peer (P2P) network, two or more computers are connected via a network and can share resources (such as printers and files) without having a dedicated server.</a:t>
            </a:r>
          </a:p>
          <a:p>
            <a:pPr>
              <a:spcAft>
                <a:spcPts val="100"/>
              </a:spcAft>
              <a:buFont typeface="Arial" panose="020B0604020202020204" pitchFamily="34" charset="0"/>
              <a:buChar char="•"/>
            </a:pPr>
            <a:r>
              <a:rPr lang="en-US" dirty="0"/>
              <a:t>Every connected end device (known as a peer) can function as both a server and a client.</a:t>
            </a:r>
          </a:p>
          <a:p>
            <a:pPr>
              <a:spcAft>
                <a:spcPts val="100"/>
              </a:spcAft>
              <a:buFont typeface="Arial" panose="020B0604020202020204" pitchFamily="34" charset="0"/>
              <a:buChar char="•"/>
            </a:pPr>
            <a:r>
              <a:rPr lang="en-US" dirty="0"/>
              <a:t>One computer might assume the role of server for one transaction while simultaneously serving as a client for another. The roles of client and server are set on a per request basis.</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Peer-to-Peer</a:t>
            </a:r>
            <a:br>
              <a:rPr lang="en-US" altLang="en-US" sz="1600" dirty="0"/>
            </a:br>
            <a:r>
              <a:rPr lang="en-US" altLang="en-US" dirty="0"/>
              <a:t>Peer-to-Peer Applications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a:buFont typeface="Arial" panose="020B0604020202020204" pitchFamily="34" charset="0"/>
              <a:buChar char="•"/>
            </a:pPr>
            <a:r>
              <a:rPr lang="en-US" dirty="0"/>
              <a:t>A P2P application allows a device to act as both a client and a server within the same communication.</a:t>
            </a:r>
          </a:p>
          <a:p>
            <a:pPr>
              <a:buFont typeface="Arial" panose="020B0604020202020204" pitchFamily="34" charset="0"/>
              <a:buChar char="•"/>
            </a:pPr>
            <a:r>
              <a:rPr lang="en-US" dirty="0"/>
              <a:t>Some P2P applications use a hybrid system where each peer accesses an index server to get the location of a resource stored on another peer.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15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 10</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243281791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Peer-to-Peer</a:t>
            </a:r>
            <a:br>
              <a:rPr lang="en-US" altLang="en-US" sz="1600" dirty="0"/>
            </a:br>
            <a:r>
              <a:rPr lang="en-US" altLang="en-US" dirty="0"/>
              <a:t>Common P2P Applications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a:buNone/>
            </a:pPr>
            <a:r>
              <a:rPr lang="en-US" sz="1600" dirty="0"/>
              <a:t>With P2P applications, each computer in the network that is running the application can act as a client or a server for the other computers in the network that are also running the application.</a:t>
            </a:r>
          </a:p>
          <a:p>
            <a:pPr marL="0" indent="0">
              <a:buNone/>
            </a:pPr>
            <a:r>
              <a:rPr lang="en-US" sz="1600" dirty="0"/>
              <a:t>Common P2P networks include the following:</a:t>
            </a:r>
          </a:p>
          <a:p>
            <a:pPr lvl="2"/>
            <a:r>
              <a:rPr lang="en-US" sz="1600" dirty="0"/>
              <a:t>BitTorrent</a:t>
            </a:r>
          </a:p>
          <a:p>
            <a:pPr lvl="2"/>
            <a:r>
              <a:rPr lang="en-US" sz="1600" dirty="0"/>
              <a:t>Direct Connect</a:t>
            </a:r>
          </a:p>
          <a:p>
            <a:pPr lvl="2"/>
            <a:r>
              <a:rPr lang="en-US" sz="1600" dirty="0"/>
              <a:t>eDonkey</a:t>
            </a:r>
          </a:p>
          <a:p>
            <a:pPr lvl="2"/>
            <a:r>
              <a:rPr lang="en-US" sz="1600" dirty="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15.3 Web and Email Protocols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dirty="0"/>
              <a:t>Hypertext Transfer Protocol and Hypertext Markup Language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934540"/>
            <a:ext cx="8253749" cy="1525324"/>
          </a:xfrm>
        </p:spPr>
        <p:txBody>
          <a:bodyPr/>
          <a:lstStyle/>
          <a:p>
            <a:pPr marL="0" indent="0">
              <a:buNone/>
            </a:pPr>
            <a:r>
              <a:rPr lang="en-US" dirty="0"/>
              <a:t>When a web address or Uniform Resource Locator (URL) is typed into a web browser, the web browser establishes a connection to the web service. The web service is running on the server that is using the HTTP protocol. </a:t>
            </a:r>
          </a:p>
          <a:p>
            <a:pPr marL="0" indent="0">
              <a:buNone/>
            </a:pPr>
            <a:r>
              <a:rPr lang="en-US" dirty="0"/>
              <a:t>To better understand how the web browser and web server interact, examine how a web page is opened in a browser.</a:t>
            </a:r>
            <a:endParaRPr lang="en-US" altLang="ja-JP" dirty="0"/>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r>
              <a:rPr lang="en-US" sz="1400" b="1" dirty="0"/>
              <a:t>Step 1 </a:t>
            </a:r>
            <a:endParaRPr lang="en-US" sz="1400" dirty="0"/>
          </a:p>
          <a:p>
            <a:r>
              <a:rPr lang="en-US" sz="1400" dirty="0"/>
              <a:t>The browser interprets the three parts of the URL:</a:t>
            </a:r>
          </a:p>
          <a:p>
            <a:pPr marL="171450" indent="-171450">
              <a:buFont typeface="Arial" panose="020B0604020202020204" pitchFamily="34" charset="0"/>
              <a:buChar char="•"/>
            </a:pPr>
            <a:r>
              <a:rPr lang="en-US" sz="1400" dirty="0"/>
              <a:t>http (the protocol or scheme)</a:t>
            </a:r>
          </a:p>
          <a:p>
            <a:pPr marL="171450" indent="-171450">
              <a:buFont typeface="Arial" panose="020B0604020202020204" pitchFamily="34" charset="0"/>
              <a:buChar char="•"/>
            </a:pPr>
            <a:r>
              <a:rPr lang="en-US" sz="1400" dirty="0"/>
              <a:t>www.cisco.com (the server name)</a:t>
            </a:r>
          </a:p>
          <a:p>
            <a:pPr marL="171450" indent="-171450">
              <a:buFont typeface="Arial" panose="020B0604020202020204" pitchFamily="34" charset="0"/>
              <a:buChar char="•"/>
            </a:pPr>
            <a:r>
              <a:rPr lang="en-US" sz="1400" dirty="0"/>
              <a:t>index.html (the specific filename requested)</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955923"/>
            <a:ext cx="3168204" cy="2416046"/>
          </a:xfrm>
          <a:prstGeom prst="rect">
            <a:avLst/>
          </a:prstGeom>
          <a:noFill/>
        </p:spPr>
        <p:txBody>
          <a:bodyPr wrap="square" rtlCol="0">
            <a:spAutoFit/>
          </a:bodyPr>
          <a:lstStyle/>
          <a:p>
            <a:r>
              <a:rPr lang="en-US" sz="1400" b="1" dirty="0"/>
              <a:t>Step 2</a:t>
            </a:r>
            <a:endParaRPr lang="en-US" sz="1400" dirty="0"/>
          </a:p>
          <a:p>
            <a:r>
              <a:rPr lang="en-US" sz="1400" dirty="0"/>
              <a:t>The browser then checks with a name server to convert www.cisco.com into a numeric IP address, which it uses to connect to the server. </a:t>
            </a:r>
          </a:p>
          <a:p>
            <a:endParaRPr lang="en-US" sz="1400" dirty="0"/>
          </a:p>
          <a:p>
            <a:r>
              <a:rPr lang="en-US" sz="1400" dirty="0"/>
              <a:t>The client initiates an HTTP request to a server by sending a GET request to the server and asks for the index.html file.</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262810"/>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955923"/>
            <a:ext cx="3940935" cy="954107"/>
          </a:xfrm>
          <a:prstGeom prst="rect">
            <a:avLst/>
          </a:prstGeom>
          <a:noFill/>
        </p:spPr>
        <p:txBody>
          <a:bodyPr wrap="square" rtlCol="0">
            <a:spAutoFit/>
          </a:bodyPr>
          <a:lstStyle/>
          <a:p>
            <a:r>
              <a:rPr lang="en-US" sz="1400" b="1" dirty="0"/>
              <a:t>Step 3</a:t>
            </a:r>
            <a:endParaRPr lang="en-US" sz="1400" dirty="0"/>
          </a:p>
          <a:p>
            <a:r>
              <a:rPr lang="en-US" sz="1400" dirty="0"/>
              <a:t>In response to the request, the server sends the HTML code for this web page to the browser.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88892708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993939"/>
            <a:ext cx="7105475" cy="692497"/>
          </a:xfrm>
          <a:prstGeom prst="rect">
            <a:avLst/>
          </a:prstGeom>
          <a:noFill/>
        </p:spPr>
        <p:txBody>
          <a:bodyPr wrap="square" rtlCol="0">
            <a:spAutoFit/>
          </a:bodyPr>
          <a:lstStyle/>
          <a:p>
            <a:r>
              <a:rPr lang="en-US" sz="1400" b="1" dirty="0"/>
              <a:t>Step 4</a:t>
            </a:r>
            <a:endParaRPr lang="en-US" sz="1400" dirty="0"/>
          </a:p>
          <a:p>
            <a:r>
              <a:rPr lang="en-US" sz="1400" dirty="0"/>
              <a:t>The browser deciphers the HTML code and formats the page for the browser window.</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436764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dirty="0"/>
              <a:t>HTTP and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798944"/>
            <a:ext cx="3923266" cy="3833192"/>
          </a:xfrm>
        </p:spPr>
        <p:txBody>
          <a:bodyPr/>
          <a:lstStyle/>
          <a:p>
            <a:pPr marL="0" indent="0">
              <a:buNone/>
            </a:pPr>
            <a:r>
              <a:rPr lang="en-US" sz="1600" dirty="0"/>
              <a:t>HTTP is a request/response protocol that specifies the message types used for that communication. </a:t>
            </a:r>
          </a:p>
          <a:p>
            <a:pPr marL="0" indent="0">
              <a:buNone/>
            </a:pPr>
            <a:r>
              <a:rPr lang="en-US" sz="1600" dirty="0"/>
              <a:t>The three common message types are GET, POST, and PUT:</a:t>
            </a:r>
          </a:p>
          <a:p>
            <a:pPr lvl="2">
              <a:buFont typeface="Arial" panose="020B0604020202020204" pitchFamily="34" charset="0"/>
              <a:buChar char="•"/>
            </a:pPr>
            <a:r>
              <a:rPr lang="en-US" sz="1600" b="1" dirty="0"/>
              <a:t>GET</a:t>
            </a:r>
            <a:r>
              <a:rPr lang="en-US" sz="1600" dirty="0"/>
              <a:t> - This is a client request for data. A client (web browser) sends the GET message to the web server to request HTML pages.</a:t>
            </a:r>
          </a:p>
          <a:p>
            <a:pPr lvl="2">
              <a:buFont typeface="Arial" panose="020B0604020202020204" pitchFamily="34" charset="0"/>
              <a:buChar char="•"/>
            </a:pPr>
            <a:r>
              <a:rPr lang="en-US" sz="1600" b="1" dirty="0"/>
              <a:t>POST</a:t>
            </a:r>
            <a:r>
              <a:rPr lang="en-US" sz="1600" dirty="0"/>
              <a:t> - This uploads data files to the web server, such as form data.</a:t>
            </a:r>
          </a:p>
          <a:p>
            <a:pPr lvl="2">
              <a:buFont typeface="Arial" panose="020B0604020202020204" pitchFamily="34" charset="0"/>
              <a:buChar char="•"/>
            </a:pPr>
            <a:r>
              <a:rPr lang="en-US" sz="1600" b="1" dirty="0"/>
              <a:t>PUT</a:t>
            </a:r>
            <a:r>
              <a:rPr lang="en-US" sz="1600" dirty="0"/>
              <a:t> - This uploads resources or content to the web server, such as an image.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3A5A68B-2DFD-284C-BC56-64FDC9705E1D}"/>
              </a:ext>
            </a:extLst>
          </p:cNvPr>
          <p:cNvSpPr txBox="1"/>
          <p:nvPr/>
        </p:nvSpPr>
        <p:spPr>
          <a:xfrm>
            <a:off x="4947804" y="3893472"/>
            <a:ext cx="3381381" cy="738664"/>
          </a:xfrm>
          <a:prstGeom prst="rect">
            <a:avLst/>
          </a:prstGeom>
          <a:noFill/>
        </p:spPr>
        <p:txBody>
          <a:bodyPr wrap="square" rtlCol="0">
            <a:spAutoFit/>
          </a:bodyPr>
          <a:lstStyle/>
          <a:p>
            <a:r>
              <a:rPr lang="en-US" sz="1400" b="1" dirty="0"/>
              <a:t>Note: </a:t>
            </a:r>
            <a:r>
              <a:rPr lang="en-US" sz="1400" dirty="0"/>
              <a:t>HTTP is not a secure protocol. For secure communications sent across the internet, HTTPS should be used.</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dirty="0"/>
              <a:t>Email Protocols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7" y="798944"/>
            <a:ext cx="4177480" cy="3593582"/>
          </a:xfrm>
        </p:spPr>
        <p:txBody>
          <a:bodyPr/>
          <a:lstStyle/>
          <a:p>
            <a:pPr marL="0" indent="0">
              <a:buNone/>
            </a:pPr>
            <a:r>
              <a:rPr lang="en-US" sz="16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1600" dirty="0"/>
              <a:t>The email protocols used for operation are: </a:t>
            </a:r>
          </a:p>
          <a:p>
            <a:pPr lvl="2">
              <a:buFont typeface="Arial" panose="020B0604020202020204" pitchFamily="34" charset="0"/>
              <a:buChar char="•"/>
            </a:pPr>
            <a:r>
              <a:rPr lang="en-US" sz="1600" dirty="0"/>
              <a:t>Simple Mail Transfer Protocol (SMTP) – used to send mail.</a:t>
            </a:r>
          </a:p>
          <a:p>
            <a:pPr lvl="2">
              <a:buFont typeface="Arial" panose="020B0604020202020204" pitchFamily="34" charset="0"/>
              <a:buChar char="•"/>
            </a:pPr>
            <a:r>
              <a:rPr lang="en-US" sz="1600" dirty="0"/>
              <a:t>Post Office Protocol (POP) &amp; IMAP – used for clients to receive mail.</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r>
              <a:rPr lang="en-US" dirty="0"/>
              <a:t/>
            </a:r>
            <a:br>
              <a:rPr lang="en-US" dirty="0"/>
            </a:br>
            <a:r>
              <a:rPr lang="en-US" dirty="0"/>
              <a:t>SMTP, POP and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1" y="798944"/>
            <a:ext cx="4010823" cy="3811693"/>
          </a:xfrm>
        </p:spPr>
        <p:txBody>
          <a:bodyPr/>
          <a:lstStyle/>
          <a:p>
            <a:pPr marL="171450" indent="-171450">
              <a:buFont typeface="Arial" panose="020B0604020202020204" pitchFamily="34" charset="0"/>
              <a:buChar char="•"/>
            </a:pPr>
            <a:r>
              <a:rPr lang="en-US" dirty="0"/>
              <a:t>When a client sends email, the client SMTP process connects with a server SMTP process 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r>
              <a:rPr lang="en-US" dirty="0"/>
              <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720550"/>
            <a:ext cx="8288844" cy="646331"/>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445276"/>
            <a:ext cx="4121239" cy="3631763"/>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sz="1600"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sz="1600"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sz="1600" dirty="0"/>
              <a:t>When the connection is established, the POP server sends a greeting. </a:t>
            </a:r>
          </a:p>
          <a:p>
            <a:pPr marL="360362" lvl="1" indent="-171450">
              <a:spcAft>
                <a:spcPts val="600"/>
              </a:spcAft>
              <a:buFont typeface="Arial" panose="020B0604020202020204" pitchFamily="34" charset="0"/>
              <a:buChar char="•"/>
            </a:pPr>
            <a:r>
              <a:rPr lang="en-US" sz="1600" dirty="0"/>
              <a:t>The client and POP server then exchange commands and responses until the connection is closed or aborted.</a:t>
            </a:r>
          </a:p>
          <a:p>
            <a:endParaRPr lang="en-US"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r>
              <a:rPr lang="en-US" sz="1200" dirty="0"/>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94304064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r>
              <a:rPr lang="en-US" dirty="0"/>
              <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a:buNone/>
            </a:pPr>
            <a:r>
              <a:rPr lang="en-US" sz="1600" dirty="0"/>
              <a:t>IMAP is another protocol that describes a method to retrieve email messages.</a:t>
            </a:r>
          </a:p>
          <a:p>
            <a:pPr marL="171450" indent="-171450">
              <a:buFont typeface="Arial" panose="020B0604020202020204" pitchFamily="34" charset="0"/>
              <a:buChar char="•"/>
            </a:pPr>
            <a:r>
              <a:rPr lang="en-US" sz="16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16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733013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15.4 IP Addressing Services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Domain Name Service</a:t>
            </a:r>
          </a:p>
        </p:txBody>
      </p:sp>
      <p:sp>
        <p:nvSpPr>
          <p:cNvPr id="4" name="Content Placeholder 3"/>
          <p:cNvSpPr>
            <a:spLocks noGrp="1"/>
          </p:cNvSpPr>
          <p:nvPr>
            <p:ph idx="1"/>
          </p:nvPr>
        </p:nvSpPr>
        <p:spPr>
          <a:xfrm>
            <a:off x="277840" y="855700"/>
            <a:ext cx="3698542" cy="3456241"/>
          </a:xfrm>
        </p:spPr>
        <p:txBody>
          <a:bodyPr/>
          <a:lstStyle/>
          <a:p>
            <a:pPr>
              <a:lnSpc>
                <a:spcPct val="85000"/>
              </a:lnSpc>
              <a:spcBef>
                <a:spcPct val="30000"/>
              </a:spcBef>
              <a:buFont typeface="Arial" panose="020B0604020202020204" pitchFamily="34" charset="0"/>
              <a:buChar char="•"/>
            </a:pPr>
            <a:r>
              <a:rPr lang="en-US" sz="16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16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16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DNS Message Format</a:t>
            </a:r>
          </a:p>
        </p:txBody>
      </p:sp>
      <p:sp>
        <p:nvSpPr>
          <p:cNvPr id="4" name="Content Placeholder 3"/>
          <p:cNvSpPr>
            <a:spLocks noGrp="1"/>
          </p:cNvSpPr>
          <p:nvPr>
            <p:ph idx="1"/>
          </p:nvPr>
        </p:nvSpPr>
        <p:spPr>
          <a:xfrm>
            <a:off x="145358" y="938988"/>
            <a:ext cx="8444850" cy="3607254"/>
          </a:xfrm>
        </p:spPr>
        <p:txBody>
          <a:bodyPr/>
          <a:lstStyle/>
          <a:p>
            <a:pPr marL="0" indent="0">
              <a:lnSpc>
                <a:spcPct val="85000"/>
              </a:lnSpc>
              <a:spcBef>
                <a:spcPct val="30000"/>
              </a:spcBef>
              <a:buNone/>
            </a:pPr>
            <a:r>
              <a:rPr lang="en-US" dirty="0"/>
              <a:t>The DNS server stores different types of resource records that are used to resolve names. These records contain the name, address, and type of record.</a:t>
            </a:r>
          </a:p>
          <a:p>
            <a:pPr marL="0" indent="0">
              <a:buNone/>
            </a:pPr>
            <a:r>
              <a:rPr lang="en-US" dirty="0"/>
              <a:t>Some of these record types are as follows:</a:t>
            </a:r>
          </a:p>
          <a:p>
            <a:pPr lvl="2">
              <a:buFont typeface="Arial" panose="020B0604020202020204" pitchFamily="34" charset="0"/>
              <a:buChar char="•"/>
            </a:pPr>
            <a:r>
              <a:rPr lang="en-US" b="1" dirty="0"/>
              <a:t>A</a:t>
            </a:r>
            <a:r>
              <a:rPr lang="en-US" dirty="0"/>
              <a:t> - An end device IPv4 address</a:t>
            </a:r>
          </a:p>
          <a:p>
            <a:pPr lvl="2">
              <a:buFont typeface="Arial" panose="020B0604020202020204" pitchFamily="34" charset="0"/>
              <a:buChar char="•"/>
            </a:pPr>
            <a:r>
              <a:rPr lang="en-US" b="1" dirty="0"/>
              <a:t>NS</a:t>
            </a:r>
            <a:r>
              <a:rPr lang="en-US" dirty="0"/>
              <a:t> - An authoritative name server</a:t>
            </a:r>
          </a:p>
          <a:p>
            <a:pPr lvl="2">
              <a:buFont typeface="Arial" panose="020B0604020202020204" pitchFamily="34" charset="0"/>
              <a:buChar char="•"/>
            </a:pPr>
            <a:r>
              <a:rPr lang="en-US" b="1" dirty="0"/>
              <a:t>AAAA</a:t>
            </a:r>
            <a:r>
              <a:rPr lang="en-US" dirty="0"/>
              <a:t> - An end device IPv6 address (pronounced quad-A)</a:t>
            </a:r>
          </a:p>
          <a:p>
            <a:pPr lvl="2">
              <a:buFont typeface="Arial" panose="020B0604020202020204" pitchFamily="34" charset="0"/>
              <a:buChar char="•"/>
            </a:pPr>
            <a:r>
              <a:rPr lang="en-US" b="1" dirty="0"/>
              <a:t>MX</a:t>
            </a:r>
            <a:r>
              <a:rPr lang="en-US" dirty="0"/>
              <a:t> - A mail exchange record</a:t>
            </a:r>
            <a:endParaRPr lang="en-US" b="1" dirty="0"/>
          </a:p>
          <a:p>
            <a:pPr marL="0" indent="0">
              <a:lnSpc>
                <a:spcPct val="85000"/>
              </a:lnSpc>
              <a:spcBef>
                <a:spcPct val="30000"/>
              </a:spcBef>
              <a:buNone/>
            </a:pPr>
            <a:r>
              <a:rPr lang="en-US" dirty="0"/>
              <a:t>When a client makes a query, the server DNS process first looks at its own records to resolve the name. If it is unable to resolve the name by using its stored records, it contacts other servers to resolve the name. </a:t>
            </a:r>
          </a:p>
          <a:p>
            <a:pPr marL="0" indent="0">
              <a:lnSpc>
                <a:spcPct val="85000"/>
              </a:lnSpc>
              <a:spcBef>
                <a:spcPct val="30000"/>
              </a:spcBef>
              <a:buNone/>
            </a:pPr>
            <a:r>
              <a:rPr lang="en-US" dirty="0"/>
              <a:t>After a match is found and returned to the original requesting server, the server temporarily stores the numbered address in the event that the same name is requested again.</a:t>
            </a:r>
          </a:p>
        </p:txBody>
      </p:sp>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DNS Message Format (Cont.)</a:t>
            </a:r>
          </a:p>
        </p:txBody>
      </p:sp>
      <p:sp>
        <p:nvSpPr>
          <p:cNvPr id="4" name="Content Placeholder 3"/>
          <p:cNvSpPr>
            <a:spLocks noGrp="1"/>
          </p:cNvSpPr>
          <p:nvPr>
            <p:ph idx="1"/>
          </p:nvPr>
        </p:nvSpPr>
        <p:spPr>
          <a:xfrm>
            <a:off x="158237" y="924939"/>
            <a:ext cx="8444850" cy="851175"/>
          </a:xfrm>
        </p:spPr>
        <p:txBody>
          <a:bodyPr/>
          <a:lstStyle/>
          <a:p>
            <a:pPr marL="0" indent="0">
              <a:lnSpc>
                <a:spcPct val="85000"/>
              </a:lnSpc>
              <a:spcBef>
                <a:spcPct val="30000"/>
              </a:spcBef>
              <a:buNone/>
            </a:pPr>
            <a:r>
              <a:rPr lang="en-US" dirty="0"/>
              <a:t>DNS uses the same message format between servers, consisting of a question, answer, authority, and additional information for all types of client queries and server responses, error messages, and transfer of resource record information.</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fontAlgn="ctr"/>
                      <a:r>
                        <a:rPr lang="en-US" sz="1200" b="1" dirty="0">
                          <a:effectLst/>
                        </a:rPr>
                        <a:t>DNS message section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15480480"/>
                  </a:ext>
                </a:extLst>
              </a:tr>
              <a:tr h="370840">
                <a:tc>
                  <a:txBody>
                    <a:bodyPr/>
                    <a:lstStyle/>
                    <a:p>
                      <a:pPr fontAlgn="ctr"/>
                      <a:r>
                        <a:rPr lang="en-US" sz="1200" b="0" dirty="0">
                          <a:effectLst/>
                        </a:rPr>
                        <a:t>Question</a:t>
                      </a:r>
                    </a:p>
                  </a:txBody>
                  <a:tcPr marL="47625" marR="47625" marT="47625" marB="47625" anchor="ctr"/>
                </a:tc>
                <a:tc>
                  <a:txBody>
                    <a:bodyPr/>
                    <a:lstStyle/>
                    <a:p>
                      <a:pPr fontAlgn="ctr"/>
                      <a:r>
                        <a:rPr lang="en-US" sz="1200" b="0" dirty="0">
                          <a:effectLst/>
                        </a:rPr>
                        <a:t>The question for the name server</a:t>
                      </a:r>
                    </a:p>
                  </a:txBody>
                  <a:tcPr marL="47625" marR="47625" marT="47625" marB="47625" anchor="ctr"/>
                </a:tc>
                <a:extLst>
                  <a:ext uri="{0D108BD9-81ED-4DB2-BD59-A6C34878D82A}">
                    <a16:rowId xmlns:a16="http://schemas.microsoft.com/office/drawing/2014/main" val="1252125352"/>
                  </a:ext>
                </a:extLst>
              </a:tr>
              <a:tr h="370840">
                <a:tc>
                  <a:txBody>
                    <a:bodyPr/>
                    <a:lstStyle/>
                    <a:p>
                      <a:pPr fontAlgn="ctr"/>
                      <a:r>
                        <a:rPr lang="en-US" sz="1200" b="0" dirty="0">
                          <a:effectLst/>
                        </a:rPr>
                        <a:t>Answer</a:t>
                      </a:r>
                    </a:p>
                  </a:txBody>
                  <a:tcPr marL="47625" marR="47625" marT="47625" marB="47625" anchor="ctr"/>
                </a:tc>
                <a:tc>
                  <a:txBody>
                    <a:bodyPr/>
                    <a:lstStyle/>
                    <a:p>
                      <a:pPr fontAlgn="ctr"/>
                      <a:r>
                        <a:rPr lang="en-US" sz="1200" b="0" dirty="0">
                          <a:effectLst/>
                        </a:rPr>
                        <a:t>Resource Records answering the question</a:t>
                      </a:r>
                    </a:p>
                  </a:txBody>
                  <a:tcPr marL="47625" marR="47625" marT="47625" marB="47625" anchor="ctr"/>
                </a:tc>
                <a:extLst>
                  <a:ext uri="{0D108BD9-81ED-4DB2-BD59-A6C34878D82A}">
                    <a16:rowId xmlns:a16="http://schemas.microsoft.com/office/drawing/2014/main" val="1891012850"/>
                  </a:ext>
                </a:extLst>
              </a:tr>
              <a:tr h="370840">
                <a:tc>
                  <a:txBody>
                    <a:bodyPr/>
                    <a:lstStyle/>
                    <a:p>
                      <a:pPr fontAlgn="ctr"/>
                      <a:r>
                        <a:rPr lang="en-US" sz="1200" b="0" dirty="0">
                          <a:effectLst/>
                        </a:rPr>
                        <a:t>Authority</a:t>
                      </a:r>
                    </a:p>
                  </a:txBody>
                  <a:tcPr marL="47625" marR="47625" marT="47625" marB="47625" anchor="ctr"/>
                </a:tc>
                <a:tc>
                  <a:txBody>
                    <a:bodyPr/>
                    <a:lstStyle/>
                    <a:p>
                      <a:pPr fontAlgn="ctr"/>
                      <a:r>
                        <a:rPr lang="en-US" sz="1200" b="0" dirty="0">
                          <a:effectLst/>
                        </a:rPr>
                        <a:t>Resource Records pointing toward an authority</a:t>
                      </a:r>
                    </a:p>
                  </a:txBody>
                  <a:tcPr marL="47625" marR="47625" marT="47625" marB="47625" anchor="ctr"/>
                </a:tc>
                <a:extLst>
                  <a:ext uri="{0D108BD9-81ED-4DB2-BD59-A6C34878D82A}">
                    <a16:rowId xmlns:a16="http://schemas.microsoft.com/office/drawing/2014/main" val="2540945836"/>
                  </a:ext>
                </a:extLst>
              </a:tr>
              <a:tr h="370840">
                <a:tc>
                  <a:txBody>
                    <a:bodyPr/>
                    <a:lstStyle/>
                    <a:p>
                      <a:pPr fontAlgn="ctr"/>
                      <a:r>
                        <a:rPr lang="en-US" sz="1200" b="0" dirty="0">
                          <a:effectLst/>
                        </a:rPr>
                        <a:t>Additional</a:t>
                      </a:r>
                    </a:p>
                  </a:txBody>
                  <a:tcPr marL="47625" marR="47625" marT="47625" marB="47625" anchor="ctr"/>
                </a:tc>
                <a:tc>
                  <a:txBody>
                    <a:bodyPr/>
                    <a:lstStyle/>
                    <a:p>
                      <a:pPr fontAlgn="ctr"/>
                      <a:r>
                        <a:rPr lang="en-US" sz="1200" b="0" dirty="0">
                          <a:effectLst/>
                        </a:rPr>
                        <a:t>Resource Records holding additional information</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253329720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DNS Hierarchy</a:t>
            </a:r>
          </a:p>
        </p:txBody>
      </p:sp>
      <p:sp>
        <p:nvSpPr>
          <p:cNvPr id="4" name="Content Placeholder 3"/>
          <p:cNvSpPr>
            <a:spLocks noGrp="1"/>
          </p:cNvSpPr>
          <p:nvPr>
            <p:ph idx="1"/>
          </p:nvPr>
        </p:nvSpPr>
        <p:spPr>
          <a:xfrm>
            <a:off x="145356" y="938987"/>
            <a:ext cx="4426644" cy="3697407"/>
          </a:xfrm>
        </p:spPr>
        <p:txBody>
          <a:bodyPr/>
          <a:lstStyle/>
          <a:p>
            <a:pPr>
              <a:lnSpc>
                <a:spcPct val="85000"/>
              </a:lnSpc>
              <a:spcBef>
                <a:spcPct val="30000"/>
              </a:spcBef>
              <a:buFont typeface="Arial" panose="020B0604020202020204" pitchFamily="34" charset="0"/>
              <a:buChar char="•"/>
            </a:pPr>
            <a:r>
              <a:rPr lang="en-US" sz="1450" dirty="0"/>
              <a:t>DNS uses a hierarchical system to create a database to provide name resolution.</a:t>
            </a:r>
          </a:p>
          <a:p>
            <a:pPr>
              <a:lnSpc>
                <a:spcPct val="85000"/>
              </a:lnSpc>
              <a:spcBef>
                <a:spcPct val="30000"/>
              </a:spcBef>
              <a:buFont typeface="Arial" panose="020B0604020202020204" pitchFamily="34" charset="0"/>
              <a:buChar char="•"/>
            </a:pPr>
            <a:r>
              <a:rPr lang="en-US" sz="1450" dirty="0"/>
              <a:t>Each DNS server maintains a specific database file and is only responsible for managing name-to-IP mappings for that small portion of the entire DNS structure.</a:t>
            </a:r>
          </a:p>
          <a:p>
            <a:pPr>
              <a:lnSpc>
                <a:spcPct val="85000"/>
              </a:lnSpc>
              <a:spcBef>
                <a:spcPct val="30000"/>
              </a:spcBef>
              <a:buFont typeface="Arial" panose="020B0604020202020204" pitchFamily="34" charset="0"/>
              <a:buChar char="•"/>
            </a:pPr>
            <a:r>
              <a:rPr lang="en-US" sz="1450" dirty="0"/>
              <a:t>When a DNS server receives a request for a name translation that is not within its DNS zone, the DNS server forwards the request to another DNS server within the proper zone for translation.</a:t>
            </a:r>
          </a:p>
          <a:p>
            <a:pPr>
              <a:buFont typeface="Arial" panose="020B0604020202020204" pitchFamily="34" charset="0"/>
              <a:buChar char="•"/>
            </a:pPr>
            <a:r>
              <a:rPr lang="en-US" sz="1450" dirty="0"/>
              <a:t>Examples of top-level domains:</a:t>
            </a:r>
          </a:p>
          <a:p>
            <a:pPr lvl="2"/>
            <a:r>
              <a:rPr lang="en-US" b="1" dirty="0"/>
              <a:t>.com</a:t>
            </a:r>
            <a:r>
              <a:rPr lang="en-US" dirty="0"/>
              <a:t> - a business or industry</a:t>
            </a:r>
          </a:p>
          <a:p>
            <a:pPr lvl="2"/>
            <a:r>
              <a:rPr lang="en-US" b="1" dirty="0"/>
              <a:t>.org</a:t>
            </a:r>
            <a:r>
              <a:rPr lang="en-US" dirty="0"/>
              <a:t> - a non-profit organization</a:t>
            </a:r>
          </a:p>
          <a:p>
            <a:pPr lvl="2"/>
            <a:r>
              <a:rPr lang="en-US" b="1" dirty="0"/>
              <a:t>.au</a:t>
            </a:r>
            <a:r>
              <a:rPr lang="en-US" dirty="0"/>
              <a:t> - Australia</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The nslookup Command</a:t>
            </a:r>
          </a:p>
        </p:txBody>
      </p:sp>
      <p:sp>
        <p:nvSpPr>
          <p:cNvPr id="4" name="Content Placeholder 3"/>
          <p:cNvSpPr>
            <a:spLocks noGrp="1"/>
          </p:cNvSpPr>
          <p:nvPr>
            <p:ph idx="1"/>
          </p:nvPr>
        </p:nvSpPr>
        <p:spPr>
          <a:xfrm>
            <a:off x="145356" y="938987"/>
            <a:ext cx="4426644" cy="3452709"/>
          </a:xfrm>
        </p:spPr>
        <p:txBody>
          <a:bodyPr/>
          <a:lstStyle/>
          <a:p>
            <a:pPr>
              <a:lnSpc>
                <a:spcPct val="85000"/>
              </a:lnSpc>
              <a:spcBef>
                <a:spcPct val="30000"/>
              </a:spcBef>
              <a:buFont typeface="Arial" panose="020B0604020202020204" pitchFamily="34" charset="0"/>
              <a:buChar char="•"/>
            </a:pPr>
            <a:r>
              <a:rPr lang="en-US"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dirty="0"/>
              <a:t>When the </a:t>
            </a:r>
            <a:r>
              <a:rPr lang="en-US" b="1" dirty="0"/>
              <a:t>nslookup</a:t>
            </a:r>
            <a:r>
              <a:rPr lang="en-US" dirty="0"/>
              <a:t> command is issued, the default DNS server configured for your host is displayed.  </a:t>
            </a:r>
          </a:p>
          <a:p>
            <a:pPr>
              <a:lnSpc>
                <a:spcPct val="85000"/>
              </a:lnSpc>
              <a:spcBef>
                <a:spcPct val="30000"/>
              </a:spcBef>
              <a:buFont typeface="Arial" panose="020B0604020202020204" pitchFamily="34" charset="0"/>
              <a:buChar char="•"/>
            </a:pPr>
            <a:r>
              <a:rPr lang="en-US" dirty="0"/>
              <a:t>The name of a host or domain can be entered at the </a:t>
            </a:r>
            <a:r>
              <a:rPr lang="en-US" b="1" dirty="0"/>
              <a:t>nslookup</a:t>
            </a:r>
            <a:r>
              <a:rPr lang="en-US"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Dynamic Host Configuration Protocol</a:t>
            </a:r>
          </a:p>
        </p:txBody>
      </p:sp>
      <p:sp>
        <p:nvSpPr>
          <p:cNvPr id="4" name="Content Placeholder 3"/>
          <p:cNvSpPr>
            <a:spLocks noGrp="1"/>
          </p:cNvSpPr>
          <p:nvPr>
            <p:ph idx="1"/>
          </p:nvPr>
        </p:nvSpPr>
        <p:spPr>
          <a:xfrm>
            <a:off x="145357" y="748804"/>
            <a:ext cx="4572000" cy="3645891"/>
          </a:xfrm>
        </p:spPr>
        <p:txBody>
          <a:bodyPr/>
          <a:lstStyle/>
          <a:p>
            <a:pPr>
              <a:lnSpc>
                <a:spcPct val="85000"/>
              </a:lnSpc>
              <a:spcBef>
                <a:spcPct val="30000"/>
              </a:spcBef>
              <a:buFont typeface="Arial" panose="020B0604020202020204" pitchFamily="34" charset="0"/>
              <a:buChar char="•"/>
            </a:pPr>
            <a:r>
              <a:rPr lang="en-US" dirty="0"/>
              <a:t>The Dynamic Host Configuration Protocol (DHCP) for IPv4 service 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p>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169551"/>
          </a:xfrm>
          <a:prstGeom prst="rect">
            <a:avLst/>
          </a:prstGeom>
          <a:noFill/>
        </p:spPr>
        <p:txBody>
          <a:bodyPr wrap="square" rtlCol="0">
            <a:spAutoFit/>
          </a:bodyPr>
          <a:lstStyle/>
          <a:p>
            <a:r>
              <a:rPr lang="en-US" sz="1400" b="1" dirty="0"/>
              <a:t>Note: </a:t>
            </a:r>
            <a:r>
              <a:rPr lang="en-US" sz="1400" dirty="0"/>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45357" y="798945"/>
            <a:ext cx="4375428" cy="3785934"/>
          </a:xfrm>
        </p:spPr>
        <p:txBody>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r>
              <a:rPr lang="en-US" sz="1050" b="1" dirty="0"/>
              <a:t>Note</a:t>
            </a:r>
            <a:r>
              <a:rPr lang="en-US" sz="1050" dirty="0"/>
              <a:t>: DHCPv6 has a set of messages that is similar to those for DHCPv4. The DHCPv6 messages are SOLICIT, ADVERTISE, INFORMATION REQUEST, and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sz="1600" dirty="0">
                <a:latin typeface="Arial" charset="0"/>
              </a:rPr>
              <a:t>IP Addressing Services</a:t>
            </a:r>
            <a:r>
              <a:rPr lang="en-US" altLang="en-US" dirty="0"/>
              <a:t/>
            </a:r>
            <a:br>
              <a:rPr lang="en-US" altLang="en-US" dirty="0"/>
            </a:br>
            <a:r>
              <a:rPr lang="en-US" altLang="en-US" dirty="0"/>
              <a:t>Lab – Observe DNS Resolution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Observe the DNS Conversion of a URL to an IP Address</a:t>
            </a:r>
          </a:p>
          <a:p>
            <a:pPr>
              <a:buFont typeface="Arial" panose="020B0604020202020204" pitchFamily="34" charset="0"/>
              <a:buChar char="•"/>
            </a:pPr>
            <a:r>
              <a:rPr lang="en-US" sz="1800" dirty="0"/>
              <a:t>Observe DNS Lookup Using the </a:t>
            </a:r>
            <a:r>
              <a:rPr lang="en-US" sz="1800" b="1" dirty="0"/>
              <a:t>nslookup</a:t>
            </a:r>
            <a:r>
              <a:rPr lang="en-US" sz="1800" dirty="0"/>
              <a:t> Command on a Web Site </a:t>
            </a:r>
          </a:p>
          <a:p>
            <a:pPr>
              <a:buFont typeface="Arial" panose="020B0604020202020204" pitchFamily="34" charset="0"/>
              <a:buChar char="•"/>
            </a:pPr>
            <a:r>
              <a:rPr lang="en-US" sz="1800" dirty="0"/>
              <a:t>Observe DNS Lookup Using the </a:t>
            </a:r>
            <a:r>
              <a:rPr lang="en-US" sz="1800" b="1" dirty="0"/>
              <a:t>nslookup</a:t>
            </a:r>
            <a:r>
              <a:rPr lang="en-US" sz="1800" dirty="0"/>
              <a:t> Command on Mail Servers</a:t>
            </a:r>
          </a:p>
        </p:txBody>
      </p:sp>
    </p:spTree>
    <p:custDataLst>
      <p:tags r:id="rId1"/>
    </p:custDataLst>
    <p:extLst>
      <p:ext uri="{BB962C8B-B14F-4D97-AF65-F5344CB8AC3E}">
        <p14:creationId xmlns:p14="http://schemas.microsoft.com/office/powerpoint/2010/main" val="402256783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15.5 File Sharing Services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r>
              <a:rPr lang="en-US" dirty="0">
                <a:latin typeface="Arial" charset="0"/>
              </a:rPr>
              <a:t/>
            </a:r>
            <a:br>
              <a:rPr lang="en-US" dirty="0">
                <a:latin typeface="Arial" charset="0"/>
              </a:rPr>
            </a:br>
            <a:r>
              <a:rPr lang="en-US" dirty="0">
                <a:latin typeface="Arial" charset="0"/>
              </a:rPr>
              <a:t>File Transfer Protocol</a:t>
            </a:r>
          </a:p>
        </p:txBody>
      </p:sp>
      <p:sp>
        <p:nvSpPr>
          <p:cNvPr id="4" name="Content Placeholder 3"/>
          <p:cNvSpPr>
            <a:spLocks noGrp="1"/>
          </p:cNvSpPr>
          <p:nvPr>
            <p:ph idx="1"/>
          </p:nvPr>
        </p:nvSpPr>
        <p:spPr>
          <a:xfrm>
            <a:off x="145357" y="845389"/>
            <a:ext cx="8853286" cy="757551"/>
          </a:xfrm>
        </p:spPr>
        <p:txBody>
          <a:bodyPr/>
          <a:lstStyle/>
          <a:p>
            <a:pPr marL="0" indent="0">
              <a:buNone/>
            </a:pPr>
            <a:r>
              <a:rPr lang="en-US" sz="1600" dirty="0"/>
              <a:t>FTP was developed to allow for data transfers between a client and a server. An FTP client is an application which runs on a computer that is being used to push and pull data from an FTP server.</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308598"/>
          </a:xfrm>
          <a:prstGeom prst="rect">
            <a:avLst/>
          </a:prstGeom>
          <a:noFill/>
        </p:spPr>
        <p:txBody>
          <a:bodyPr wrap="square" rtlCol="0">
            <a:spAutoFit/>
          </a:bodyPr>
          <a:lstStyle/>
          <a:p>
            <a:pPr>
              <a:spcAft>
                <a:spcPts val="600"/>
              </a:spcAft>
            </a:pPr>
            <a:r>
              <a:rPr lang="en-US" sz="1500" b="1" dirty="0"/>
              <a:t>Step 1 - </a:t>
            </a:r>
            <a:r>
              <a:rPr lang="en-US" sz="1500" dirty="0"/>
              <a:t>The client establishes the first connection to the server for control traffic using TCP port 21. The traffic consists of client commands and server replies.</a:t>
            </a:r>
          </a:p>
          <a:p>
            <a:pPr>
              <a:spcAft>
                <a:spcPts val="600"/>
              </a:spcAft>
            </a:pPr>
            <a:r>
              <a:rPr lang="en-US" sz="1500" b="1" dirty="0"/>
              <a:t>Step 2 - </a:t>
            </a:r>
            <a:r>
              <a:rPr lang="en-US" sz="1500" dirty="0"/>
              <a:t>The client establishes the second connection to the server for the actual data transfer using TCP port 20. This connection is created every time there is data to be transferred.</a:t>
            </a:r>
          </a:p>
          <a:p>
            <a:pPr>
              <a:spcAft>
                <a:spcPts val="600"/>
              </a:spcAft>
            </a:pPr>
            <a:r>
              <a:rPr lang="en-US" sz="1500" b="1" dirty="0"/>
              <a:t>Step 3 - </a:t>
            </a:r>
            <a:r>
              <a:rPr lang="en-US" sz="1500" dirty="0"/>
              <a:t>The data transfer can happen in either direction. The client can download (pull) data from the server, or the client can upload (push) data to the server.</a:t>
            </a:r>
          </a:p>
          <a:p>
            <a:endParaRPr lang="en-US" sz="14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r>
              <a:rPr lang="en-US" dirty="0">
                <a:latin typeface="Arial" charset="0"/>
              </a:rPr>
              <a:t/>
            </a:r>
            <a:br>
              <a:rPr lang="en-US" dirty="0">
                <a:latin typeface="Arial" charset="0"/>
              </a:rPr>
            </a:br>
            <a:r>
              <a:rPr lang="en-US" dirty="0">
                <a:latin typeface="Arial" charset="0"/>
              </a:rPr>
              <a:t>Server Message Block</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The Server Message Block (SMB) is a client/server, request-response file sharing protocol. Servers can make their own resources available to clients on the network.</a:t>
            </a:r>
          </a:p>
          <a:p>
            <a:pPr marL="0" indent="0">
              <a:buNone/>
            </a:pPr>
            <a:r>
              <a:rPr lang="en-US" dirty="0"/>
              <a:t>Three functions of SMB messages:</a:t>
            </a:r>
          </a:p>
          <a:p>
            <a:pPr lvl="2">
              <a:buFont typeface="Arial" panose="020B0604020202020204" pitchFamily="34" charset="0"/>
              <a:buChar char="•"/>
            </a:pPr>
            <a:r>
              <a:rPr lang="en-US" sz="1500" dirty="0"/>
              <a:t>Start, authenticate, and terminate sessions</a:t>
            </a:r>
          </a:p>
          <a:p>
            <a:pPr lvl="2">
              <a:buFont typeface="Arial" panose="020B0604020202020204" pitchFamily="34" charset="0"/>
              <a:buChar char="•"/>
            </a:pPr>
            <a:r>
              <a:rPr lang="en-US" sz="1500" dirty="0"/>
              <a:t>Control file and printer access</a:t>
            </a:r>
          </a:p>
          <a:p>
            <a:pPr lvl="2">
              <a:buFont typeface="Arial" panose="020B0604020202020204" pitchFamily="34" charset="0"/>
              <a:buChar char="•"/>
            </a:pPr>
            <a:r>
              <a:rPr lang="en-US" sz="1500" dirty="0"/>
              <a:t>Allow an application to send or receive messages to or from another device</a:t>
            </a:r>
          </a:p>
          <a:p>
            <a:pPr marL="0" indent="0">
              <a:buNone/>
            </a:pPr>
            <a:r>
              <a:rPr lang="en-US" dirty="0"/>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dirty="0"/>
          </a:p>
          <a:p>
            <a:pPr>
              <a:lnSpc>
                <a:spcPct val="85000"/>
              </a:lnSpc>
              <a:spcBef>
                <a:spcPct val="30000"/>
              </a:spcBef>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15.6 Module Practice and Quiz</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3"/>
            <a:ext cx="8709276" cy="3923527"/>
          </a:xfrm>
        </p:spPr>
        <p:txBody>
          <a:bodyPr/>
          <a:lstStyle/>
          <a:p>
            <a:pPr>
              <a:lnSpc>
                <a:spcPct val="85000"/>
              </a:lnSpc>
              <a:spcBef>
                <a:spcPct val="30000"/>
              </a:spcBef>
              <a:buFont typeface="Arial" panose="020B0604020202020204" pitchFamily="34" charset="0"/>
              <a:buChar char="•"/>
            </a:pPr>
            <a:r>
              <a:rPr lang="en-US" sz="1250" dirty="0"/>
              <a:t>Application layer protocols are used to exchange data between programs running on the source and destination hosts. The presentation layer has three primary functions: formatting, or presenting data, compressing data, and encrypting data for transmission and decrypting data upon receipt. The session layer creates and maintains dialogs between source and destination applications. </a:t>
            </a:r>
          </a:p>
          <a:p>
            <a:pPr>
              <a:lnSpc>
                <a:spcPct val="85000"/>
              </a:lnSpc>
              <a:spcBef>
                <a:spcPct val="30000"/>
              </a:spcBef>
              <a:buFont typeface="Arial" panose="020B0604020202020204" pitchFamily="34" charset="0"/>
              <a:buChar char="•"/>
            </a:pPr>
            <a:r>
              <a:rPr lang="en-US" sz="1250" dirty="0"/>
              <a:t>In the client/server model, the device requesting the information is called a client and the device responding to the request is called a server. </a:t>
            </a:r>
          </a:p>
          <a:p>
            <a:pPr>
              <a:lnSpc>
                <a:spcPct val="85000"/>
              </a:lnSpc>
              <a:spcBef>
                <a:spcPct val="30000"/>
              </a:spcBef>
              <a:buFont typeface="Arial" panose="020B0604020202020204" pitchFamily="34" charset="0"/>
              <a:buChar char="•"/>
            </a:pPr>
            <a:r>
              <a:rPr lang="en-US" sz="1250" dirty="0"/>
              <a:t>In a P2P network, two or more computers are connected via a network and can share resources without having a dedicated server.</a:t>
            </a:r>
          </a:p>
          <a:p>
            <a:pPr>
              <a:lnSpc>
                <a:spcPct val="85000"/>
              </a:lnSpc>
              <a:spcBef>
                <a:spcPct val="30000"/>
              </a:spcBef>
              <a:buFont typeface="Arial" panose="020B0604020202020204" pitchFamily="34" charset="0"/>
              <a:buChar char="•"/>
            </a:pPr>
            <a:r>
              <a:rPr lang="en-US" sz="1250" dirty="0"/>
              <a:t>The three common HTTP message types are GET, POST, and PUT.  </a:t>
            </a:r>
          </a:p>
          <a:p>
            <a:pPr>
              <a:lnSpc>
                <a:spcPct val="85000"/>
              </a:lnSpc>
              <a:spcBef>
                <a:spcPct val="30000"/>
              </a:spcBef>
              <a:buFont typeface="Arial" panose="020B0604020202020204" pitchFamily="34" charset="0"/>
              <a:buChar char="•"/>
            </a:pPr>
            <a:r>
              <a:rPr lang="en-US" sz="1250" dirty="0"/>
              <a:t>Email supports three separate protocols for operation: SMTP, POP, and IMAP.</a:t>
            </a:r>
          </a:p>
          <a:p>
            <a:pPr>
              <a:lnSpc>
                <a:spcPct val="85000"/>
              </a:lnSpc>
              <a:spcBef>
                <a:spcPct val="30000"/>
              </a:spcBef>
              <a:buFont typeface="Arial" panose="020B0604020202020204" pitchFamily="34" charset="0"/>
              <a:buChar char="•"/>
            </a:pPr>
            <a:r>
              <a:rPr lang="en-US" sz="1250" dirty="0"/>
              <a:t>DNS protocol matches resource names with the required numeric network address. </a:t>
            </a:r>
          </a:p>
          <a:p>
            <a:pPr>
              <a:lnSpc>
                <a:spcPct val="85000"/>
              </a:lnSpc>
              <a:spcBef>
                <a:spcPct val="30000"/>
              </a:spcBef>
              <a:buFont typeface="Arial" panose="020B0604020202020204" pitchFamily="34" charset="0"/>
              <a:buChar char="•"/>
            </a:pPr>
            <a:r>
              <a:rPr lang="en-US" sz="1250" dirty="0"/>
              <a:t>DHCP for IPv4 service automates the assignment of IPv4 addresses, subnet masks, gateways, and other IPv4 networking parameters. The DHCPv6 messages are SOLICIT, ADVERTISE, INFORMATION REQUEST, and REPLY.</a:t>
            </a:r>
          </a:p>
          <a:p>
            <a:pPr>
              <a:lnSpc>
                <a:spcPct val="85000"/>
              </a:lnSpc>
              <a:spcBef>
                <a:spcPct val="30000"/>
              </a:spcBef>
              <a:buFont typeface="Arial" panose="020B0604020202020204" pitchFamily="34" charset="0"/>
              <a:buChar char="•"/>
            </a:pPr>
            <a:r>
              <a:rPr lang="en-US" sz="1250" dirty="0"/>
              <a:t>An FTP client is an application which runs on a computer that is being used to push and pull data from an FTP server. </a:t>
            </a:r>
          </a:p>
          <a:p>
            <a:pPr>
              <a:lnSpc>
                <a:spcPct val="85000"/>
              </a:lnSpc>
              <a:spcBef>
                <a:spcPct val="30000"/>
              </a:spcBef>
              <a:buFont typeface="Arial" panose="020B0604020202020204" pitchFamily="34" charset="0"/>
              <a:buChar char="•"/>
            </a:pPr>
            <a:r>
              <a:rPr lang="en-US" sz="1250" dirty="0"/>
              <a:t>Three functions of SMB messages: start, authenticate, and terminate sessions, control file and printer access, and allow an application to send or receive messages to or from another device. </a:t>
            </a:r>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15 : Application Layer</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73865833"/>
              </p:ext>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val="2731093094"/>
                    </a:ext>
                  </a:extLst>
                </a:gridCol>
                <a:gridCol w="3698570">
                  <a:extLst>
                    <a:ext uri="{9D8B030D-6E8A-4147-A177-3AD203B41FA5}">
                      <a16:colId xmlns:a16="http://schemas.microsoft.com/office/drawing/2014/main" val="2353496225"/>
                    </a:ext>
                  </a:extLst>
                </a:gridCol>
              </a:tblGrid>
              <a:tr h="3632183">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Application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Presentation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Session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Client-server model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Locator (URL)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Identifiers (URI)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HTTP/HTTPS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PUT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SMTP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dirty="0">
                          <a:solidFill>
                            <a:schemeClr val="tx1"/>
                          </a:solidFill>
                          <a:latin typeface="+mn-lt"/>
                        </a:rPr>
                        <a:t>IMAP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Domain Name Service (DNS)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Fully-Qualified Domain Names (FQDNs)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nslookup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Dynamic Host Configuration Protocol (DHCP)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DHCPDISCOVER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DHCPOFFER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DHCPREQUEST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DHCPACK</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File Transfer Protocol (FTP)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a:spcBef>
                <a:spcPct val="30000"/>
              </a:spcBef>
              <a:buFont typeface="Arial" panose="020B0604020202020204" pitchFamily="34" charset="0"/>
              <a:buChar char="•"/>
            </a:pPr>
            <a:endParaRPr lang="en-US" dirty="0"/>
          </a:p>
          <a:p>
            <a:pPr>
              <a:spcBef>
                <a:spcPct val="30000"/>
              </a:spcBef>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15: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4187391959"/>
              </p:ext>
            </p:extLst>
          </p:nvPr>
        </p:nvGraphicFramePr>
        <p:xfrm>
          <a:off x="455999" y="1147358"/>
          <a:ext cx="8229418" cy="2756922"/>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15.1.4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Application, Session, Presentation</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15.2.5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Peer-to-Peer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15.3.5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Web and Email Protocols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15.4.5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The nslookup Command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15.4.8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Observe DNS Resolution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15.4.9</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IP Addressing Services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15.5.3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File Sharing Services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a:t>
            </a:r>
          </a:p>
        </p:txBody>
      </p:sp>
      <p:sp>
        <p:nvSpPr>
          <p:cNvPr id="11266" name="Rectangle 34"/>
          <p:cNvSpPr>
            <a:spLocks noGrp="1" noChangeArrowheads="1"/>
          </p:cNvSpPr>
          <p:nvPr>
            <p:ph idx="1"/>
          </p:nvPr>
        </p:nvSpPr>
        <p:spPr>
          <a:xfrm>
            <a:off x="144065" y="798944"/>
            <a:ext cx="8853286" cy="3680459"/>
          </a:xfrm>
        </p:spPr>
        <p:txBody>
          <a:bodyPr/>
          <a:lstStyle/>
          <a:p>
            <a:pPr marL="0" indent="0">
              <a:lnSpc>
                <a:spcPct val="85000"/>
              </a:lnSpc>
              <a:spcBef>
                <a:spcPct val="30000"/>
              </a:spcBef>
              <a:buNone/>
            </a:pPr>
            <a:r>
              <a:rPr lang="en-US" sz="1600" dirty="0"/>
              <a:t>Prior to teaching Module 15,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a:lnSpc>
                <a:spcPct val="85000"/>
              </a:lnSpc>
              <a:spcBef>
                <a:spcPct val="30000"/>
              </a:spcBef>
              <a:buFont typeface="Arial" panose="020B0604020202020204" pitchFamily="34" charset="0"/>
              <a:buChar char="•"/>
            </a:pPr>
            <a:r>
              <a:rPr lang="en-US" dirty="0"/>
              <a:t>After this Module, the Network Application Communications Exam is available, covering Modules 14-15.</a:t>
            </a:r>
            <a:endParaRPr lang="en-US" sz="1600" dirty="0"/>
          </a:p>
          <a:p>
            <a:pPr marL="0" indent="0">
              <a:lnSpc>
                <a:spcPct val="85000"/>
              </a:lnSpc>
              <a:spcBef>
                <a:spcPct val="30000"/>
              </a:spcBef>
              <a:buNone/>
            </a:pPr>
            <a:r>
              <a:rPr lang="en-US" sz="1600" dirty="0"/>
              <a:t>Topic 15.1</a:t>
            </a:r>
          </a:p>
          <a:p>
            <a:pPr lvl="1">
              <a:lnSpc>
                <a:spcPct val="85000"/>
              </a:lnSpc>
              <a:spcBef>
                <a:spcPct val="30000"/>
              </a:spcBef>
              <a:buFont typeface="Arial" panose="020B0604020202020204" pitchFamily="34" charset="0"/>
              <a:buChar char="•"/>
            </a:pPr>
            <a:r>
              <a:rPr lang="en-US" sz="1600" dirty="0"/>
              <a:t>Ask the students or have a class discussion</a:t>
            </a:r>
          </a:p>
          <a:p>
            <a:pPr lvl="2">
              <a:lnSpc>
                <a:spcPct val="85000"/>
              </a:lnSpc>
              <a:spcBef>
                <a:spcPct val="30000"/>
              </a:spcBef>
              <a:buFont typeface="Arial" panose="020B0604020202020204" pitchFamily="34" charset="0"/>
              <a:buChar char="•"/>
            </a:pPr>
            <a:r>
              <a:rPr lang="en-US" sz="1600" dirty="0"/>
              <a:t>What are some protocols at the application layer of the TCP/IP model?</a:t>
            </a:r>
          </a:p>
          <a:p>
            <a:pPr lvl="2">
              <a:lnSpc>
                <a:spcPct val="85000"/>
              </a:lnSpc>
              <a:spcBef>
                <a:spcPct val="30000"/>
              </a:spcBef>
              <a:buFont typeface="Arial" panose="020B0604020202020204" pitchFamily="34" charset="0"/>
              <a:buChar char="•"/>
            </a:pPr>
            <a:r>
              <a:rPr lang="en-US" sz="1600" dirty="0"/>
              <a:t>Why is the application layer of the TCP/IP model considered to be closest to the end user?</a:t>
            </a:r>
          </a:p>
          <a:p>
            <a:pPr lvl="2">
              <a:lnSpc>
                <a:spcPct val="85000"/>
              </a:lnSpc>
              <a:spcBef>
                <a:spcPct val="30000"/>
              </a:spcBef>
              <a:buFont typeface="Arial" panose="020B0604020202020204" pitchFamily="34" charset="0"/>
              <a:buChar char="•"/>
            </a:pPr>
            <a:r>
              <a:rPr lang="en-US" sz="1600" dirty="0"/>
              <a:t>Why do you think the TCP/IP model combines the application, presentation and session layers into one layer?</a:t>
            </a:r>
          </a:p>
          <a:p>
            <a:pPr>
              <a:lnSpc>
                <a:spcPct val="85000"/>
              </a:lnSpc>
              <a:spcBef>
                <a:spcPct val="30000"/>
              </a:spcBef>
              <a:buFont typeface="Arial" panose="020B0604020202020204" pitchFamily="34" charset="0"/>
              <a:buChar char="•"/>
            </a:pPr>
            <a:endParaRPr lang="en-US" dirty="0"/>
          </a:p>
          <a:p>
            <a:pPr lvl="1">
              <a:lnSpc>
                <a:spcPct val="85000"/>
              </a:lnSpc>
              <a:spcBef>
                <a:spcPct val="30000"/>
              </a:spcBef>
              <a:buFont typeface="Arial" panose="020B0604020202020204" pitchFamily="34" charset="0"/>
              <a:buChar char="•"/>
            </a:pPr>
            <a:endParaRPr lang="en-US" dirty="0"/>
          </a:p>
          <a:p>
            <a:pPr eaLnBrk="1" hangingPunct="1">
              <a:lnSpc>
                <a:spcPct val="85000"/>
              </a:lnSpc>
              <a:spcBef>
                <a:spcPct val="30000"/>
              </a:spcBef>
              <a:buFont typeface="Arial" panose="020B0604020202020204" pitchFamily="34" charset="0"/>
              <a:buChar char="•"/>
            </a:pPr>
            <a:endParaRPr lang="en-US" dirty="0"/>
          </a:p>
          <a:p>
            <a:pPr marL="630238" lvl="2" indent="-214313">
              <a:buFont typeface="Arial" panose="020B0604020202020204" pitchFamily="34" charset="0"/>
              <a:buChar char="•"/>
            </a:pPr>
            <a:endParaRPr lang="en-US" sz="1200" dirty="0"/>
          </a:p>
          <a:p>
            <a:pPr marL="701675" lvl="2" indent="-285750">
              <a:buFont typeface="Arial" panose="020B0604020202020204" pitchFamily="34" charset="0"/>
              <a:buChar char="•"/>
            </a:pPr>
            <a:endParaRPr lang="en-US" sz="1500" dirty="0"/>
          </a:p>
          <a:p>
            <a:pPr eaLnBrk="1" hangingPunct="1">
              <a:lnSpc>
                <a:spcPct val="85000"/>
              </a:lnSpc>
              <a:spcBef>
                <a:spcPct val="30000"/>
              </a:spcBef>
              <a:buFont typeface="Arial" panose="020B0604020202020204" pitchFamily="34" charset="0"/>
              <a:buChar char="•"/>
            </a:pPr>
            <a:endParaRPr lang="en-US" b="1" dirty="0">
              <a:solidFill>
                <a:srgbClr val="FF0000"/>
              </a:solidFill>
            </a:endParaRPr>
          </a:p>
          <a:p>
            <a:pPr eaLnBrk="1" hangingPunct="1">
              <a:lnSpc>
                <a:spcPct val="85000"/>
              </a:lnSpc>
              <a:spcBef>
                <a:spcPct val="30000"/>
              </a:spcBef>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sz="1600" dirty="0"/>
              <a:t>Topic 15.2</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What are some advantages/disadvantages of using a peer-to-peer network?</a:t>
            </a:r>
          </a:p>
          <a:p>
            <a:pPr lvl="2">
              <a:lnSpc>
                <a:spcPct val="85000"/>
              </a:lnSpc>
              <a:spcBef>
                <a:spcPct val="30000"/>
              </a:spcBef>
            </a:pPr>
            <a:r>
              <a:rPr lang="en-US" sz="1600" dirty="0"/>
              <a:t>Has anyone ever used a peer-to-peer network?</a:t>
            </a:r>
          </a:p>
          <a:p>
            <a:pPr lvl="2">
              <a:lnSpc>
                <a:spcPct val="85000"/>
              </a:lnSpc>
              <a:spcBef>
                <a:spcPct val="30000"/>
              </a:spcBef>
            </a:pPr>
            <a:r>
              <a:rPr lang="en-US" sz="1600" dirty="0"/>
              <a:t>Is anyone familiar with or heard about any of the peer-to-peer applications (BitTorrent, Direct Connect, eDonkey etc.)?</a:t>
            </a:r>
          </a:p>
          <a:p>
            <a:pPr marL="261937" lvl="2" indent="0">
              <a:lnSpc>
                <a:spcPct val="85000"/>
              </a:lnSpc>
              <a:spcBef>
                <a:spcPct val="30000"/>
              </a:spcBef>
              <a:buNone/>
            </a:pPr>
            <a:endParaRPr lang="en-US" sz="1600" dirty="0"/>
          </a:p>
          <a:p>
            <a:pPr marL="0" indent="0">
              <a:lnSpc>
                <a:spcPct val="85000"/>
              </a:lnSpc>
              <a:spcBef>
                <a:spcPct val="30000"/>
              </a:spcBef>
              <a:buNone/>
            </a:pPr>
            <a:r>
              <a:rPr lang="en-US" sz="1600" dirty="0"/>
              <a:t>Topic 15.3</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is HTTPS recommended over HTTP on websites such as banks or online stores?</a:t>
            </a:r>
          </a:p>
          <a:p>
            <a:pPr lvl="2">
              <a:lnSpc>
                <a:spcPct val="85000"/>
              </a:lnSpc>
              <a:spcBef>
                <a:spcPct val="30000"/>
              </a:spcBef>
            </a:pPr>
            <a:r>
              <a:rPr lang="en-US" sz="1600" dirty="0"/>
              <a:t>What are the three common HTTP message types?</a:t>
            </a:r>
          </a:p>
          <a:p>
            <a:pPr lvl="2">
              <a:lnSpc>
                <a:spcPct val="85000"/>
              </a:lnSpc>
              <a:spcBef>
                <a:spcPct val="30000"/>
              </a:spcBef>
            </a:pPr>
            <a:r>
              <a:rPr lang="en-US" sz="1600" dirty="0"/>
              <a:t>What is the difference between POP3 and IMAP?</a:t>
            </a:r>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sz="1600" dirty="0"/>
              <a:t>Topic 15.4</a:t>
            </a:r>
          </a:p>
          <a:p>
            <a:pPr lvl="1">
              <a:lnSpc>
                <a:spcPct val="85000"/>
              </a:lnSpc>
              <a:spcBef>
                <a:spcPct val="30000"/>
              </a:spcBef>
            </a:pPr>
            <a:r>
              <a:rPr lang="en-US" sz="1600" dirty="0"/>
              <a:t>Ask the students or have a class discussion</a:t>
            </a:r>
          </a:p>
          <a:p>
            <a:pPr lvl="2" algn="thaiDist">
              <a:lnSpc>
                <a:spcPct val="85000"/>
              </a:lnSpc>
              <a:spcBef>
                <a:spcPct val="30000"/>
              </a:spcBef>
            </a:pPr>
            <a:r>
              <a:rPr lang="en-US" sz="1600" dirty="0"/>
              <a:t>Draw a DNS hierarchy example on the board and walkthrough the DNS name resolution process.</a:t>
            </a:r>
          </a:p>
          <a:p>
            <a:pPr lvl="2" algn="thaiDist">
              <a:lnSpc>
                <a:spcPct val="85000"/>
              </a:lnSpc>
              <a:spcBef>
                <a:spcPct val="30000"/>
              </a:spcBef>
            </a:pPr>
            <a:r>
              <a:rPr lang="en-US" sz="1600" dirty="0"/>
              <a:t>If available, show the class an example of how to perform an nslookup on various domain names. </a:t>
            </a:r>
          </a:p>
          <a:p>
            <a:pPr lvl="2" algn="thaiDist">
              <a:lnSpc>
                <a:spcPct val="85000"/>
              </a:lnSpc>
              <a:spcBef>
                <a:spcPct val="30000"/>
              </a:spcBef>
            </a:pPr>
            <a:r>
              <a:rPr lang="en-US" sz="1600" dirty="0"/>
              <a:t>Why is it recommended to use DHCP on larger networks?</a:t>
            </a:r>
          </a:p>
          <a:p>
            <a:pPr lvl="2" algn="thaiDist">
              <a:lnSpc>
                <a:spcPct val="85000"/>
              </a:lnSpc>
              <a:spcBef>
                <a:spcPct val="30000"/>
              </a:spcBef>
            </a:pPr>
            <a:endParaRPr lang="en-US" sz="1600" dirty="0"/>
          </a:p>
          <a:p>
            <a:pPr marL="0" indent="0">
              <a:lnSpc>
                <a:spcPct val="85000"/>
              </a:lnSpc>
              <a:spcBef>
                <a:spcPct val="30000"/>
              </a:spcBef>
              <a:buNone/>
            </a:pPr>
            <a:r>
              <a:rPr lang="en-US" sz="1600" dirty="0"/>
              <a:t>Topic 15.5</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does a client establish two connections to an FTP server?</a:t>
            </a:r>
          </a:p>
          <a:p>
            <a:pPr lvl="2">
              <a:lnSpc>
                <a:spcPct val="85000"/>
              </a:lnSpc>
              <a:spcBef>
                <a:spcPct val="30000"/>
              </a:spcBef>
            </a:pPr>
            <a:r>
              <a:rPr lang="en-US" sz="1600" dirty="0"/>
              <a:t>What are the differences between FTP and Server Message Block (SMB)?</a:t>
            </a:r>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8403</TotalTime>
  <Words>3447</Words>
  <Application>Microsoft Office PowerPoint</Application>
  <PresentationFormat>On-screen Show (16:9)</PresentationFormat>
  <Paragraphs>509</Paragraphs>
  <Slides>45</Slides>
  <Notes>43</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ＭＳ Ｐゴシック</vt:lpstr>
      <vt:lpstr>Arial</vt:lpstr>
      <vt:lpstr>Calibri</vt:lpstr>
      <vt:lpstr>CiscoSans</vt:lpstr>
      <vt:lpstr>CiscoSans ExtraLight</vt:lpstr>
      <vt:lpstr>CiscoSans Thin</vt:lpstr>
      <vt:lpstr>Times New Roman</vt:lpstr>
      <vt:lpstr>Wingdings</vt:lpstr>
      <vt:lpstr>Default Theme</vt:lpstr>
      <vt:lpstr>Module 15: Application Layer</vt:lpstr>
      <vt:lpstr>Instructor Materials – Module 15 Planning Guide</vt:lpstr>
      <vt:lpstr>What to Expect in this Module</vt:lpstr>
      <vt:lpstr>What to Expect in this Module (Cont.)</vt:lpstr>
      <vt:lpstr>Check Your Understanding</vt:lpstr>
      <vt:lpstr>Module 15: Activities</vt:lpstr>
      <vt:lpstr>Module 15: Best Practices</vt:lpstr>
      <vt:lpstr>Module 15: Best Practices (Cont.) </vt:lpstr>
      <vt:lpstr>Module 15: Best Practices (Cont.) </vt:lpstr>
      <vt:lpstr>Module 15: Application Layer </vt:lpstr>
      <vt:lpstr>Module Objectives</vt:lpstr>
      <vt:lpstr>15.1 Application, Presentation, and Session</vt:lpstr>
      <vt:lpstr>Application, Presentation, and Session Application Layer</vt:lpstr>
      <vt:lpstr>Application, Presentation, and Session Presentation and Session Layer</vt:lpstr>
      <vt:lpstr>Application, Presentation, and Session TCP/IP Application Layer Protocols</vt:lpstr>
      <vt:lpstr>15.2 Peer-to-Peer</vt:lpstr>
      <vt:lpstr>Peer-to-Peer Client-Server Model</vt:lpstr>
      <vt:lpstr>Peer-to-Peer Peer-to-Peer Networks</vt:lpstr>
      <vt:lpstr>Peer-to-Peer Peer-to-Peer Applications</vt:lpstr>
      <vt:lpstr>Peer-to-Peer Common P2P Applications</vt:lpstr>
      <vt:lpstr>15.3 Web and Email Protocols</vt:lpstr>
      <vt:lpstr>Web and Email Protocols Hypertext Transfer Protocol and Hypertext Markup Language</vt:lpstr>
      <vt:lpstr>Web and Email Protocols Hypertext Transfer Protocol and Hypertext Markup Language (Cont.) </vt:lpstr>
      <vt:lpstr>Web and Email Protocols Hypertext Transfer Protocol and Hypertext Markup Language (Cont.) </vt:lpstr>
      <vt:lpstr>Web and Email Protocols HTTP and HTTPS</vt:lpstr>
      <vt:lpstr>Web and Email Protocols Email Protocols</vt:lpstr>
      <vt:lpstr>Web and Email Protocols SMTP, POP and IMAP</vt:lpstr>
      <vt:lpstr>Web and Email Protocols SMTP, POP and IMAP (Cont.)</vt:lpstr>
      <vt:lpstr>Web and Email Protocols SMTP, POP and IMAP (Cont.)</vt:lpstr>
      <vt:lpstr>15.4 IP Addressing Services</vt:lpstr>
      <vt:lpstr>IP Addressing Services Domain Name Service</vt:lpstr>
      <vt:lpstr>IP Addressing Services DNS Message Format</vt:lpstr>
      <vt:lpstr>IP Addressing Services DNS Message Format (Cont.)</vt:lpstr>
      <vt:lpstr>IP Addressing Services DNS Hierarchy</vt:lpstr>
      <vt:lpstr>IP Addressing Services The nslookup Command</vt:lpstr>
      <vt:lpstr>IP Addressing Services Dynamic Host Configuration Protocol</vt:lpstr>
      <vt:lpstr>IP Addressing Services DHCP Operation</vt:lpstr>
      <vt:lpstr>IP Addressing Services Lab – Observe DNS Resolution</vt:lpstr>
      <vt:lpstr>15.5 File Sharing Services</vt:lpstr>
      <vt:lpstr>File Sharing Services File Transfer Protocol</vt:lpstr>
      <vt:lpstr>File Sharing Services Server Message Block</vt:lpstr>
      <vt:lpstr>15.6 Module Practice and Quiz</vt:lpstr>
      <vt:lpstr>Module Practice and Quiz What did I learn in this module?</vt:lpstr>
      <vt:lpstr>Module 15 : Application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Tran Hoang Bach</cp:lastModifiedBy>
  <cp:revision>294</cp:revision>
  <dcterms:created xsi:type="dcterms:W3CDTF">2019-10-18T06:21:22Z</dcterms:created>
  <dcterms:modified xsi:type="dcterms:W3CDTF">2019-12-14T11:08:07Z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